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53"/>
  </p:notesMasterIdLst>
  <p:handoutMasterIdLst>
    <p:handoutMasterId r:id="rId54"/>
  </p:handoutMasterIdLst>
  <p:sldIdLst>
    <p:sldId id="322" r:id="rId2"/>
    <p:sldId id="376" r:id="rId3"/>
    <p:sldId id="458" r:id="rId4"/>
    <p:sldId id="378" r:id="rId5"/>
    <p:sldId id="379" r:id="rId6"/>
    <p:sldId id="455" r:id="rId7"/>
    <p:sldId id="384" r:id="rId8"/>
    <p:sldId id="388" r:id="rId9"/>
    <p:sldId id="464" r:id="rId10"/>
    <p:sldId id="465" r:id="rId11"/>
    <p:sldId id="474" r:id="rId12"/>
    <p:sldId id="467" r:id="rId13"/>
    <p:sldId id="468" r:id="rId14"/>
    <p:sldId id="469" r:id="rId15"/>
    <p:sldId id="470" r:id="rId16"/>
    <p:sldId id="472" r:id="rId17"/>
    <p:sldId id="471" r:id="rId18"/>
    <p:sldId id="480" r:id="rId19"/>
    <p:sldId id="466" r:id="rId20"/>
    <p:sldId id="433" r:id="rId21"/>
    <p:sldId id="479" r:id="rId22"/>
    <p:sldId id="387" r:id="rId23"/>
    <p:sldId id="447" r:id="rId24"/>
    <p:sldId id="395" r:id="rId25"/>
    <p:sldId id="396" r:id="rId26"/>
    <p:sldId id="397" r:id="rId27"/>
    <p:sldId id="448" r:id="rId28"/>
    <p:sldId id="399" r:id="rId29"/>
    <p:sldId id="400" r:id="rId30"/>
    <p:sldId id="401" r:id="rId31"/>
    <p:sldId id="446" r:id="rId32"/>
    <p:sldId id="403" r:id="rId33"/>
    <p:sldId id="405" r:id="rId34"/>
    <p:sldId id="404" r:id="rId35"/>
    <p:sldId id="430" r:id="rId36"/>
    <p:sldId id="407" r:id="rId37"/>
    <p:sldId id="408" r:id="rId38"/>
    <p:sldId id="409" r:id="rId39"/>
    <p:sldId id="431" r:id="rId40"/>
    <p:sldId id="412" r:id="rId41"/>
    <p:sldId id="413" r:id="rId42"/>
    <p:sldId id="414" r:id="rId43"/>
    <p:sldId id="460" r:id="rId44"/>
    <p:sldId id="457" r:id="rId45"/>
    <p:sldId id="475" r:id="rId46"/>
    <p:sldId id="451" r:id="rId47"/>
    <p:sldId id="456" r:id="rId48"/>
    <p:sldId id="476" r:id="rId49"/>
    <p:sldId id="477" r:id="rId50"/>
    <p:sldId id="459" r:id="rId51"/>
    <p:sldId id="442" r:id="rId52"/>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BB1"/>
    <a:srgbClr val="0E3C7C"/>
    <a:srgbClr val="9FB3CA"/>
    <a:srgbClr val="0717B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29"/>
    <p:restoredTop sz="92913"/>
  </p:normalViewPr>
  <p:slideViewPr>
    <p:cSldViewPr>
      <p:cViewPr varScale="1">
        <p:scale>
          <a:sx n="53" d="100"/>
          <a:sy n="53" d="100"/>
        </p:scale>
        <p:origin x="122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9453FB99-FC49-4808-A753-452FAB9D7C17}" type="datetimeFigureOut">
              <a:rPr lang="en-US" smtClean="0"/>
              <a:pPr/>
              <a:t>6/4/20</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9880C5C7-E860-46BD-B61E-3A2A9986BC5C}" type="slidenum">
              <a:rPr lang="en-US" smtClean="0"/>
              <a:pPr/>
              <a:t>‹#›</a:t>
            </a:fld>
            <a:endParaRPr lang="en-US"/>
          </a:p>
        </p:txBody>
      </p:sp>
    </p:spTree>
    <p:extLst>
      <p:ext uri="{BB962C8B-B14F-4D97-AF65-F5344CB8AC3E}">
        <p14:creationId xmlns:p14="http://schemas.microsoft.com/office/powerpoint/2010/main" val="3906399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66098" cy="46823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defTabSz="938637" eaLnBrk="1" hangingPunct="1">
              <a:defRPr sz="1200" smtClean="0">
                <a:latin typeface="Arial" pitchFamily="34" charset="0"/>
              </a:defRPr>
            </a:lvl1pPr>
          </a:lstStyle>
          <a:p>
            <a:pPr>
              <a:defRPr/>
            </a:pPr>
            <a:endParaRPr lang="en-US"/>
          </a:p>
        </p:txBody>
      </p:sp>
      <p:sp>
        <p:nvSpPr>
          <p:cNvPr id="18435" name="Rectangle 3"/>
          <p:cNvSpPr>
            <a:spLocks noGrp="1" noChangeArrowheads="1"/>
          </p:cNvSpPr>
          <p:nvPr>
            <p:ph type="dt" idx="1"/>
          </p:nvPr>
        </p:nvSpPr>
        <p:spPr bwMode="auto">
          <a:xfrm>
            <a:off x="4009392" y="0"/>
            <a:ext cx="3066098" cy="468233"/>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lvl1pPr algn="r" defTabSz="938637" eaLnBrk="1" hangingPunct="1">
              <a:defRPr sz="1200" smtClean="0">
                <a:latin typeface="Arial" pitchFamily="34"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196975" y="701675"/>
            <a:ext cx="4684713" cy="35131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07074" y="4447422"/>
            <a:ext cx="5662928" cy="4214092"/>
          </a:xfrm>
          <a:prstGeom prst="rect">
            <a:avLst/>
          </a:prstGeom>
          <a:noFill/>
          <a:ln w="9525">
            <a:noFill/>
            <a:miter lim="800000"/>
            <a:headEnd/>
            <a:tailEnd/>
          </a:ln>
          <a:effectLst/>
        </p:spPr>
        <p:txBody>
          <a:bodyPr vert="horz" wrap="square" lIns="93932" tIns="46966" rIns="93932" bIns="469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1" y="8893266"/>
            <a:ext cx="3066098" cy="468232"/>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defTabSz="938637" eaLnBrk="1" hangingPunct="1">
              <a:defRPr sz="1200" smtClean="0">
                <a:latin typeface="Arial" pitchFamily="34" charset="0"/>
              </a:defRPr>
            </a:lvl1pPr>
          </a:lstStyle>
          <a:p>
            <a:pPr>
              <a:defRPr/>
            </a:pPr>
            <a:endParaRPr lang="en-US"/>
          </a:p>
        </p:txBody>
      </p:sp>
      <p:sp>
        <p:nvSpPr>
          <p:cNvPr id="18439" name="Rectangle 7"/>
          <p:cNvSpPr>
            <a:spLocks noGrp="1" noChangeArrowheads="1"/>
          </p:cNvSpPr>
          <p:nvPr>
            <p:ph type="sldNum" sz="quarter" idx="5"/>
          </p:nvPr>
        </p:nvSpPr>
        <p:spPr bwMode="auto">
          <a:xfrm>
            <a:off x="4009392" y="8893266"/>
            <a:ext cx="3066098" cy="468232"/>
          </a:xfrm>
          <a:prstGeom prst="rect">
            <a:avLst/>
          </a:prstGeom>
          <a:noFill/>
          <a:ln w="9525">
            <a:noFill/>
            <a:miter lim="800000"/>
            <a:headEnd/>
            <a:tailEnd/>
          </a:ln>
          <a:effectLst/>
        </p:spPr>
        <p:txBody>
          <a:bodyPr vert="horz" wrap="square" lIns="93932" tIns="46966" rIns="93932" bIns="46966" numCol="1" anchor="b" anchorCtr="0" compatLnSpc="1">
            <a:prstTxWarp prst="textNoShape">
              <a:avLst/>
            </a:prstTxWarp>
          </a:bodyPr>
          <a:lstStyle>
            <a:lvl1pPr algn="r" defTabSz="938637" eaLnBrk="1" hangingPunct="1">
              <a:defRPr sz="1200" smtClean="0">
                <a:latin typeface="Arial" pitchFamily="34" charset="0"/>
              </a:defRPr>
            </a:lvl1pPr>
          </a:lstStyle>
          <a:p>
            <a:pPr>
              <a:defRPr/>
            </a:pPr>
            <a:fld id="{4C07860C-B1E7-41F7-9F0F-CF1A9E6D4DB5}" type="slidenum">
              <a:rPr lang="en-US"/>
              <a:pPr>
                <a:defRPr/>
              </a:pPr>
              <a:t>‹#›</a:t>
            </a:fld>
            <a:endParaRPr lang="en-US"/>
          </a:p>
        </p:txBody>
      </p:sp>
    </p:spTree>
    <p:extLst>
      <p:ext uri="{BB962C8B-B14F-4D97-AF65-F5344CB8AC3E}">
        <p14:creationId xmlns:p14="http://schemas.microsoft.com/office/powerpoint/2010/main" val="2102112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rNseShYxCVc"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youtube.com/watch?v=gHXKitKAT1E"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 WITH STORY – Nurse who said to Justin – “see you on the flip</a:t>
            </a:r>
            <a:r>
              <a:rPr lang="en-US" baseline="0"/>
              <a:t> side” ; brought extra chairs in,moved us to a larger room,  palliative care brought a Duke t-shirt, </a:t>
            </a:r>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2</a:t>
            </a:fld>
            <a:endParaRPr lang="en-US"/>
          </a:p>
        </p:txBody>
      </p:sp>
    </p:spTree>
    <p:extLst>
      <p:ext uri="{BB962C8B-B14F-4D97-AF65-F5344CB8AC3E}">
        <p14:creationId xmlns:p14="http://schemas.microsoft.com/office/powerpoint/2010/main" val="3991755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SMALL GROUP DISCUSSION:  WHAT PARTS OF A CHIEF JUDGE ROLE REQUIRE THE MOST INDEPENDENCE?</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29</a:t>
            </a:fld>
            <a:endParaRPr lang="en-US"/>
          </a:p>
        </p:txBody>
      </p:sp>
    </p:spTree>
    <p:extLst>
      <p:ext uri="{BB962C8B-B14F-4D97-AF65-F5344CB8AC3E}">
        <p14:creationId xmlns:p14="http://schemas.microsoft.com/office/powerpoint/2010/main" val="1941655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30</a:t>
            </a:fld>
            <a:endParaRPr lang="en-US"/>
          </a:p>
        </p:txBody>
      </p:sp>
    </p:spTree>
    <p:extLst>
      <p:ext uri="{BB962C8B-B14F-4D97-AF65-F5344CB8AC3E}">
        <p14:creationId xmlns:p14="http://schemas.microsoft.com/office/powerpoint/2010/main" val="165870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SMALL GROUP DISCUSSION:  AS A SMALL GROUP, COME UP WITH WAYS TO BUILD RELATIONSHIPS WITH YOUR CLERK, MAGISTRATE, and JUDGES. </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32</a:t>
            </a:fld>
            <a:endParaRPr lang="en-US"/>
          </a:p>
        </p:txBody>
      </p:sp>
    </p:spTree>
    <p:extLst>
      <p:ext uri="{BB962C8B-B14F-4D97-AF65-F5344CB8AC3E}">
        <p14:creationId xmlns:p14="http://schemas.microsoft.com/office/powerpoint/2010/main" val="3966209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7: PROBLEM SOLVING A RECURRING ISSUE</a:t>
            </a:r>
            <a:r>
              <a:rPr lang="en-US"/>
              <a:t> </a:t>
            </a:r>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36</a:t>
            </a:fld>
            <a:endParaRPr lang="en-US"/>
          </a:p>
        </p:txBody>
      </p:sp>
    </p:spTree>
    <p:extLst>
      <p:ext uri="{BB962C8B-B14F-4D97-AF65-F5344CB8AC3E}">
        <p14:creationId xmlns:p14="http://schemas.microsoft.com/office/powerpoint/2010/main" val="234517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8: REALITY TESTING </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37</a:t>
            </a:fld>
            <a:endParaRPr lang="en-US"/>
          </a:p>
        </p:txBody>
      </p:sp>
    </p:spTree>
    <p:extLst>
      <p:ext uri="{BB962C8B-B14F-4D97-AF65-F5344CB8AC3E}">
        <p14:creationId xmlns:p14="http://schemas.microsoft.com/office/powerpoint/2010/main" val="569000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a:hlinkClick r:id="rId3"/>
              </a:rPr>
              <a:t>http://</a:t>
            </a:r>
            <a:r>
              <a:rPr lang="en-US" sz="1200" b="1">
                <a:hlinkClick r:id="rId3"/>
              </a:rPr>
              <a:t>www.youtube.com/watch?v=rNseShYxCVc</a:t>
            </a:r>
            <a:r>
              <a:rPr lang="en-US" sz="1200"/>
              <a:t>  (Catch Me If  You Can – hotel scene – Removed</a:t>
            </a:r>
            <a:r>
              <a:rPr lang="en-US" sz="1200" baseline="0"/>
              <a:t> by YouTube</a:t>
            </a: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9:  GREATEST IMPULSE CONTROL CHALLENGES</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38</a:t>
            </a:fld>
            <a:endParaRPr lang="en-US"/>
          </a:p>
        </p:txBody>
      </p:sp>
    </p:spTree>
    <p:extLst>
      <p:ext uri="{BB962C8B-B14F-4D97-AF65-F5344CB8AC3E}">
        <p14:creationId xmlns:p14="http://schemas.microsoft.com/office/powerpoint/2010/main" val="2644224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10: MANAGING YOUR STRESS</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40</a:t>
            </a:fld>
            <a:endParaRPr lang="en-US"/>
          </a:p>
        </p:txBody>
      </p:sp>
    </p:spTree>
    <p:extLst>
      <p:ext uri="{BB962C8B-B14F-4D97-AF65-F5344CB8AC3E}">
        <p14:creationId xmlns:p14="http://schemas.microsoft.com/office/powerpoint/2010/main" val="334550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a:latin typeface="Calibri" pitchFamily="34" charset="0"/>
                <a:cs typeface="Calibri" pitchFamily="34" charset="0"/>
                <a:hlinkClick r:id="rId3"/>
              </a:rPr>
              <a:t>http://www.youtube.com/watch?v=gHXKitKAT1E</a:t>
            </a:r>
            <a:r>
              <a:rPr lang="en-US" sz="2400">
                <a:latin typeface="Calibri" pitchFamily="34" charset="0"/>
                <a:cs typeface="Calibri" pitchFamily="34" charset="0"/>
              </a:rPr>
              <a:t>  Pursuit of Happyness Internship Interview</a:t>
            </a:r>
          </a:p>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REMAINING OPTIMISTIC</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42</a:t>
            </a:fld>
            <a:endParaRPr lang="en-US"/>
          </a:p>
        </p:txBody>
      </p:sp>
    </p:spTree>
    <p:extLst>
      <p:ext uri="{BB962C8B-B14F-4D97-AF65-F5344CB8AC3E}">
        <p14:creationId xmlns:p14="http://schemas.microsoft.com/office/powerpoint/2010/main" val="130825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a:t>
            </a:r>
          </a:p>
          <a:p>
            <a:r>
              <a:rPr lang="en-US"/>
              <a:t>6%</a:t>
            </a:r>
          </a:p>
          <a:p>
            <a:r>
              <a:rPr lang="en-US"/>
              <a:t>20%</a:t>
            </a:r>
          </a:p>
          <a:p>
            <a:r>
              <a:rPr lang="en-US"/>
              <a:t>50%</a:t>
            </a:r>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4</a:t>
            </a:fld>
            <a:endParaRPr lang="en-US"/>
          </a:p>
        </p:txBody>
      </p:sp>
    </p:spTree>
    <p:extLst>
      <p:ext uri="{BB962C8B-B14F-4D97-AF65-F5344CB8AC3E}">
        <p14:creationId xmlns:p14="http://schemas.microsoft.com/office/powerpoint/2010/main" val="3185979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3D27932-5B6D-469C-82BA-E4F68D99ABC3}" type="slidenum">
              <a:rPr lang="en-US"/>
              <a:pPr/>
              <a:t>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Have participants GUESS how much of workplace success is due to IQ v. EI.</a:t>
            </a:r>
          </a:p>
          <a:p>
            <a:pPr marL="0" indent="0">
              <a:buNone/>
            </a:pPr>
            <a:r>
              <a:rPr lang="en-US"/>
              <a:t>IQ accounts for .01 to .20 of career success </a:t>
            </a:r>
          </a:p>
          <a:p>
            <a:pPr marL="0" indent="0">
              <a:buNone/>
            </a:pPr>
            <a:r>
              <a:rPr lang="en-US"/>
              <a:t>(IQ determines what careers are open to us – astronaut v. ditch digger – but accounts for much less in terms of success within a career.) </a:t>
            </a:r>
          </a:p>
          <a:p>
            <a:pPr eaLnBrk="1" hangingPunct="1"/>
            <a:endParaRPr lang="en-US"/>
          </a:p>
        </p:txBody>
      </p:sp>
    </p:spTree>
    <p:extLst>
      <p:ext uri="{BB962C8B-B14F-4D97-AF65-F5344CB8AC3E}">
        <p14:creationId xmlns:p14="http://schemas.microsoft.com/office/powerpoint/2010/main" val="2387941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A304FF2-BDE8-4E7B-965E-CC069823EC9C}" type="slidenum">
              <a:rPr lang="en-US" smtClean="0">
                <a:latin typeface="Arial" pitchFamily="34" charset="0"/>
              </a:rPr>
              <a:pPr/>
              <a:t>6</a:t>
            </a:fld>
            <a:endParaRPr lang="en-US">
              <a:latin typeface="Arial" pitchFamily="34" charset="0"/>
            </a:endParaRPr>
          </a:p>
        </p:txBody>
      </p:sp>
      <p:sp>
        <p:nvSpPr>
          <p:cNvPr id="33795" name="Rectangle 2"/>
          <p:cNvSpPr>
            <a:spLocks noGrp="1" noRot="1" noChangeAspect="1" noChangeArrowheads="1" noTextEdit="1"/>
          </p:cNvSpPr>
          <p:nvPr>
            <p:ph type="sldImg"/>
          </p:nvPr>
        </p:nvSpPr>
        <p:spPr bwMode="auto">
          <a:xfrm>
            <a:off x="1198563" y="703263"/>
            <a:ext cx="4681537" cy="3511550"/>
          </a:xfrm>
          <a:noFill/>
          <a:ln>
            <a:solidFill>
              <a:srgbClr val="000000"/>
            </a:solidFill>
            <a:miter lim="800000"/>
            <a:headEnd/>
            <a:tailEnd/>
          </a:ln>
        </p:spPr>
      </p:sp>
      <p:sp>
        <p:nvSpPr>
          <p:cNvPr id="33796" name="Rectangle 3"/>
          <p:cNvSpPr>
            <a:spLocks noGrp="1" noChangeArrowheads="1"/>
          </p:cNvSpPr>
          <p:nvPr>
            <p:ph type="body" idx="1"/>
          </p:nvPr>
        </p:nvSpPr>
        <p:spPr bwMode="auto">
          <a:xfrm>
            <a:off x="945249" y="4445835"/>
            <a:ext cx="5186579" cy="4213384"/>
          </a:xfrm>
          <a:noFill/>
        </p:spPr>
        <p:txBody>
          <a:bodyPr wrap="square" numCol="1" anchor="t" anchorCtr="0" compatLnSpc="1">
            <a:prstTxWarp prst="textNoShape">
              <a:avLst/>
            </a:prstTxWarp>
          </a:bodyPr>
          <a:lstStyle/>
          <a:p>
            <a:pPr eaLnBrk="1" hangingPunct="1"/>
            <a:endParaRPr lang="en-US" u="sng">
              <a:solidFill>
                <a:schemeClr val="accent2"/>
              </a:solidFill>
            </a:endParaRPr>
          </a:p>
          <a:p>
            <a:pPr eaLnBrk="1" hangingPunct="1"/>
            <a:r>
              <a:rPr lang="en-US"/>
              <a:t>Amygdala:  a major structure leading to  patterns of physiological change which pause when emotion occurs.  The connection is thalamus to cortex to amygdala.  Thus, we may have an emotional reaction/response before we’re aware what’s going on.  View this chart first and then rapidly move to the next, which shows the amygdala.</a:t>
            </a:r>
          </a:p>
          <a:p>
            <a:pPr eaLnBrk="1" hangingPunct="1"/>
            <a:endParaRPr lang="en-US"/>
          </a:p>
          <a:p>
            <a:pPr eaLnBrk="1" hangingPunct="1"/>
            <a:r>
              <a:rPr lang="en-US"/>
              <a:t>The following is a good reference for the learner...</a:t>
            </a:r>
          </a:p>
          <a:p>
            <a:pPr eaLnBrk="1" hangingPunct="1"/>
            <a:r>
              <a:rPr lang="en-US"/>
              <a:t>Diamond, M.C., Scheibel, A.B., and Elson, L.M.  (1985).  </a:t>
            </a:r>
            <a:r>
              <a:rPr lang="en-US" i="1"/>
              <a:t>The human brain coloring book</a:t>
            </a:r>
            <a:r>
              <a:rPr lang="en-US"/>
              <a:t>.  New York: Barnes &amp; Noble Books, a Division of Harper &amp; Row, Publishers. 1-2; 1-3.</a:t>
            </a:r>
          </a:p>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A.  10</a:t>
            </a:r>
          </a:p>
          <a:p>
            <a:r>
              <a:rPr lang="en-US" sz="1200"/>
              <a:t>B.   35</a:t>
            </a:r>
          </a:p>
          <a:p>
            <a:r>
              <a:rPr lang="en-US" sz="1200"/>
              <a:t>C.   100</a:t>
            </a:r>
          </a:p>
          <a:p>
            <a:r>
              <a:rPr lang="en-US" sz="1200"/>
              <a:t>D.  Over 300</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How many emotions does a typical person experience daily?</a:t>
            </a:r>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7</a:t>
            </a:fld>
            <a:endParaRPr lang="en-US"/>
          </a:p>
        </p:txBody>
      </p:sp>
    </p:spTree>
    <p:extLst>
      <p:ext uri="{BB962C8B-B14F-4D97-AF65-F5344CB8AC3E}">
        <p14:creationId xmlns:p14="http://schemas.microsoft.com/office/powerpoint/2010/main" val="537054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EXERCISE 2:  MY BEST and WORST BOSS</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Which part of the model accounts for the reason most people leave a job?</a:t>
            </a: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en-US" sz="1200"/>
          </a:p>
          <a:p>
            <a:endParaRPr lang="en-US" sz="1200"/>
          </a:p>
          <a:p>
            <a:r>
              <a:rPr lang="en-US" sz="1200"/>
              <a:t>A.  STRESS TOLERANCE = job is too stressful</a:t>
            </a:r>
          </a:p>
          <a:p>
            <a:r>
              <a:rPr lang="en-US" sz="1200"/>
              <a:t>B.  INTERPERSONAL RELATIONSHIPS = poor relationships with boss </a:t>
            </a:r>
          </a:p>
          <a:p>
            <a:r>
              <a:rPr lang="en-US" sz="1200"/>
              <a:t>C.  DECISION MAKING = poor decisions by leaders drive employees away </a:t>
            </a:r>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8</a:t>
            </a:fld>
            <a:endParaRPr lang="en-US"/>
          </a:p>
        </p:txBody>
      </p:sp>
    </p:spTree>
    <p:extLst>
      <p:ext uri="{BB962C8B-B14F-4D97-AF65-F5344CB8AC3E}">
        <p14:creationId xmlns:p14="http://schemas.microsoft.com/office/powerpoint/2010/main" val="2545082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0900C53-E41D-4C85-8F33-134DAC917451}" type="slidenum">
              <a:rPr lang="en-US"/>
              <a:pPr/>
              <a:t>24</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046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4: BUILDING SELF-REGARD</a:t>
            </a:r>
            <a:endParaRPr lang="en-US"/>
          </a:p>
          <a:p>
            <a:endParaRPr lang="en-US"/>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25</a:t>
            </a:fld>
            <a:endParaRPr lang="en-US"/>
          </a:p>
        </p:txBody>
      </p:sp>
    </p:spTree>
    <p:extLst>
      <p:ext uri="{BB962C8B-B14F-4D97-AF65-F5344CB8AC3E}">
        <p14:creationId xmlns:p14="http://schemas.microsoft.com/office/powerpoint/2010/main" val="2134586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EXERCISE 5: SELF ACTUALIZATION</a:t>
            </a:r>
            <a:endParaRPr lang="en-US"/>
          </a:p>
          <a:p>
            <a:r>
              <a:rPr lang="en-US"/>
              <a:t>Here was the chance to not only employ their skills but to save the whole town</a:t>
            </a:r>
          </a:p>
        </p:txBody>
      </p:sp>
      <p:sp>
        <p:nvSpPr>
          <p:cNvPr id="4" name="Slide Number Placeholder 3"/>
          <p:cNvSpPr>
            <a:spLocks noGrp="1"/>
          </p:cNvSpPr>
          <p:nvPr>
            <p:ph type="sldNum" sz="quarter" idx="10"/>
          </p:nvPr>
        </p:nvSpPr>
        <p:spPr/>
        <p:txBody>
          <a:bodyPr/>
          <a:lstStyle/>
          <a:p>
            <a:pPr>
              <a:defRPr/>
            </a:pPr>
            <a:fld id="{4C07860C-B1E7-41F7-9F0F-CF1A9E6D4DB5}" type="slidenum">
              <a:rPr lang="en-US" smtClean="0"/>
              <a:pPr>
                <a:defRPr/>
              </a:pPr>
              <a:t>26</a:t>
            </a:fld>
            <a:endParaRPr lang="en-US"/>
          </a:p>
        </p:txBody>
      </p:sp>
    </p:spTree>
    <p:extLst>
      <p:ext uri="{BB962C8B-B14F-4D97-AF65-F5344CB8AC3E}">
        <p14:creationId xmlns:p14="http://schemas.microsoft.com/office/powerpoint/2010/main" val="1564350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97195" y="2735459"/>
            <a:ext cx="5562600" cy="778384"/>
          </a:xfrm>
        </p:spPr>
        <p:txBody>
          <a:bodyPr>
            <a:normAutofit/>
          </a:bodyPr>
          <a:lstStyle>
            <a:lvl1pPr algn="l">
              <a:defRPr sz="2000">
                <a:solidFill>
                  <a:schemeClr val="bg1"/>
                </a:solidFill>
              </a:defRPr>
            </a:lvl1pPr>
          </a:lstStyle>
          <a:p>
            <a:r>
              <a:rPr lang="en-US" dirty="0"/>
              <a:t>Your tagline goes here…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
        <p:nvSpPr>
          <p:cNvPr id="5" name="Slide Number Placeholder 4"/>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pic>
        <p:nvPicPr>
          <p:cNvPr id="7" name="Picture 6" descr="DALogoWhite.ai"/>
          <p:cNvPicPr>
            <a:picLocks noChangeAspect="1"/>
          </p:cNvPicPr>
          <p:nvPr/>
        </p:nvPicPr>
        <p:blipFill>
          <a:blip r:embed="rId3" cstate="print"/>
          <a:stretch>
            <a:fillRect/>
          </a:stretch>
        </p:blipFill>
        <p:spPr>
          <a:xfrm>
            <a:off x="706963" y="255835"/>
            <a:ext cx="7543800" cy="2971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a:solidFill>
                  <a:srgbClr val="0E3C5A"/>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06BA6"/>
                </a:solidFill>
              </a:defRPr>
            </a:lvl1pPr>
            <a:lvl2pPr>
              <a:buFont typeface="Courier New"/>
              <a:buChar char="o"/>
              <a:defRPr sz="2400">
                <a:solidFill>
                  <a:srgbClr val="106BA6"/>
                </a:solidFill>
              </a:defRPr>
            </a:lvl2pPr>
            <a:lvl3pPr>
              <a:defRPr sz="2000">
                <a:solidFill>
                  <a:srgbClr val="106BA6"/>
                </a:solidFill>
              </a:defRPr>
            </a:lvl3pPr>
            <a:lvl4pPr>
              <a:buFont typeface="Courier New"/>
              <a:buChar char="o"/>
              <a:defRPr sz="1800">
                <a:solidFill>
                  <a:srgbClr val="106BA6"/>
                </a:solidFill>
              </a:defRPr>
            </a:lvl4pPr>
            <a:lvl5pPr>
              <a:defRPr sz="1800">
                <a:solidFill>
                  <a:srgbClr val="106BA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06BA6"/>
                </a:solidFill>
              </a:defRPr>
            </a:lvl1pPr>
            <a:lvl2pPr>
              <a:buFont typeface="Courier New"/>
              <a:buChar char="o"/>
              <a:defRPr sz="2400">
                <a:solidFill>
                  <a:srgbClr val="106BA6"/>
                </a:solidFill>
              </a:defRPr>
            </a:lvl2pPr>
            <a:lvl3pPr>
              <a:defRPr sz="2000">
                <a:solidFill>
                  <a:srgbClr val="106BA6"/>
                </a:solidFill>
              </a:defRPr>
            </a:lvl3pPr>
            <a:lvl4pPr>
              <a:buFont typeface="Courier New"/>
              <a:buChar char="o"/>
              <a:defRPr sz="1800">
                <a:solidFill>
                  <a:srgbClr val="106BA6"/>
                </a:solidFill>
              </a:defRPr>
            </a:lvl4pPr>
            <a:lvl5pPr>
              <a:defRPr sz="1800">
                <a:solidFill>
                  <a:srgbClr val="106BA6"/>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copyright 2013, all rights reserved</a:t>
            </a:r>
          </a:p>
        </p:txBody>
      </p:sp>
      <p:sp>
        <p:nvSpPr>
          <p:cNvPr id="7" name="Slide Number Placeholder 6"/>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a:solidFill>
                  <a:srgbClr val="0E3C5A"/>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0706" y="1535113"/>
            <a:ext cx="4040188" cy="639762"/>
          </a:xfrm>
        </p:spPr>
        <p:txBody>
          <a:bodyPr anchor="b"/>
          <a:lstStyle>
            <a:lvl1pPr marL="0" indent="0">
              <a:buNone/>
              <a:defRPr sz="2400" b="0">
                <a:solidFill>
                  <a:srgbClr val="0E3C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0706" y="2174875"/>
            <a:ext cx="4040188" cy="3951288"/>
          </a:xfrm>
        </p:spPr>
        <p:txBody>
          <a:bodyPr/>
          <a:lstStyle>
            <a:lvl1pPr>
              <a:defRPr sz="2200">
                <a:solidFill>
                  <a:srgbClr val="106BA6"/>
                </a:solidFill>
              </a:defRPr>
            </a:lvl1pPr>
            <a:lvl2pPr>
              <a:buFont typeface="Courier New"/>
              <a:buChar char="o"/>
              <a:defRPr sz="2000">
                <a:solidFill>
                  <a:srgbClr val="106BA6"/>
                </a:solidFill>
              </a:defRPr>
            </a:lvl2pPr>
            <a:lvl3pPr>
              <a:defRPr sz="1800">
                <a:solidFill>
                  <a:srgbClr val="106BA6"/>
                </a:solidFill>
              </a:defRPr>
            </a:lvl3pPr>
            <a:lvl4pPr>
              <a:buFont typeface="Courier New"/>
              <a:buChar char="o"/>
              <a:defRPr sz="1600">
                <a:solidFill>
                  <a:srgbClr val="106BA6"/>
                </a:solidFill>
              </a:defRPr>
            </a:lvl4pPr>
            <a:lvl5pPr>
              <a:defRPr sz="1600">
                <a:solidFill>
                  <a:srgbClr val="106BA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E3C5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solidFill>
                  <a:srgbClr val="106BA6"/>
                </a:solidFill>
              </a:defRPr>
            </a:lvl1pPr>
            <a:lvl2pPr>
              <a:buFont typeface="Courier New"/>
              <a:buChar char="o"/>
              <a:defRPr sz="2000">
                <a:solidFill>
                  <a:srgbClr val="106BA6"/>
                </a:solidFill>
              </a:defRPr>
            </a:lvl2pPr>
            <a:lvl3pPr>
              <a:defRPr sz="1800">
                <a:solidFill>
                  <a:srgbClr val="106BA6"/>
                </a:solidFill>
              </a:defRPr>
            </a:lvl3pPr>
            <a:lvl4pPr>
              <a:buFont typeface="Courier New"/>
              <a:buChar char="o"/>
              <a:defRPr sz="1600">
                <a:solidFill>
                  <a:srgbClr val="106BA6"/>
                </a:solidFill>
              </a:defRPr>
            </a:lvl4pPr>
            <a:lvl5pPr>
              <a:defRPr sz="1600">
                <a:solidFill>
                  <a:srgbClr val="106BA6"/>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copyright 2013, all rights reserved</a:t>
            </a:r>
          </a:p>
        </p:txBody>
      </p:sp>
      <p:sp>
        <p:nvSpPr>
          <p:cNvPr id="9" name="Slide Number Placeholder 8"/>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a:solidFill>
                  <a:srgbClr val="0E3C5A"/>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
        <p:nvSpPr>
          <p:cNvPr id="5" name="Slide Number Placeholder 4"/>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copyright 2013, all rights reserved</a:t>
            </a:r>
          </a:p>
        </p:txBody>
      </p:sp>
      <p:sp>
        <p:nvSpPr>
          <p:cNvPr id="4" name="Slide Number Placeholder 3"/>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grpSp>
        <p:nvGrpSpPr>
          <p:cNvPr id="5" name="Group 9"/>
          <p:cNvGrpSpPr/>
          <p:nvPr/>
        </p:nvGrpSpPr>
        <p:grpSpPr>
          <a:xfrm>
            <a:off x="0" y="0"/>
            <a:ext cx="1828800" cy="1676400"/>
            <a:chOff x="457200" y="457200"/>
            <a:chExt cx="1828800" cy="1676400"/>
          </a:xfrm>
        </p:grpSpPr>
        <p:sp>
          <p:nvSpPr>
            <p:cNvPr id="6" name="Rectangle 5"/>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Oval 6"/>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8" name="Group 9"/>
          <p:cNvGrpSpPr/>
          <p:nvPr userDrawn="1"/>
        </p:nvGrpSpPr>
        <p:grpSpPr>
          <a:xfrm>
            <a:off x="0" y="0"/>
            <a:ext cx="1828800" cy="1676400"/>
            <a:chOff x="457200" y="457200"/>
            <a:chExt cx="1828800" cy="1676400"/>
          </a:xfrm>
        </p:grpSpPr>
        <p:sp>
          <p:nvSpPr>
            <p:cNvPr id="9" name="Rectangle 8"/>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buFont typeface="Courier New"/>
              <a:buChar char="o"/>
              <a:defRPr sz="2600"/>
            </a:lvl2pPr>
            <a:lvl3pPr>
              <a:defRPr sz="2400"/>
            </a:lvl3pPr>
            <a:lvl4pPr>
              <a:buFont typeface="Courier New"/>
              <a:buChar char="o"/>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copyright 2013, all rights reserved</a:t>
            </a:r>
          </a:p>
        </p:txBody>
      </p:sp>
      <p:sp>
        <p:nvSpPr>
          <p:cNvPr id="7" name="Slide Number Placeholder 6"/>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2200" b="0"/>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copyright 2013, all rights reserved</a:t>
            </a:r>
          </a:p>
        </p:txBody>
      </p:sp>
      <p:sp>
        <p:nvSpPr>
          <p:cNvPr id="7" name="Slide Number Placeholder 6"/>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Font typeface="Courier New"/>
              <a:buChar char="o"/>
              <a:defRPr/>
            </a:lvl2pPr>
            <a:lvl4pPr>
              <a:buFont typeface="Courier New"/>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2pPr>
              <a:buFont typeface="Courier New"/>
              <a:buChar char="o"/>
              <a:defRPr/>
            </a:lvl2pPr>
            <a:lvl4pPr>
              <a:buFont typeface="Courier New"/>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ackground Picture">
    <p:bg>
      <p:bgPr>
        <a:solidFill>
          <a:schemeClr val="bg1"/>
        </a:solidFill>
        <a:effectLst/>
      </p:bgPr>
    </p:bg>
    <p:spTree>
      <p:nvGrpSpPr>
        <p:cNvPr id="1" name=""/>
        <p:cNvGrpSpPr/>
        <p:nvPr/>
      </p:nvGrpSpPr>
      <p:grpSpPr>
        <a:xfrm>
          <a:off x="0" y="0"/>
          <a:ext cx="0" cy="0"/>
          <a:chOff x="0" y="0"/>
          <a:chExt cx="0" cy="0"/>
        </a:xfrm>
      </p:grpSpPr>
      <p:sp>
        <p:nvSpPr>
          <p:cNvPr id="10" name="Content Placeholder 9"/>
          <p:cNvSpPr>
            <a:spLocks noGrp="1"/>
          </p:cNvSpPr>
          <p:nvPr>
            <p:ph sz="quarter" idx="11"/>
            <p:custDataLst>
              <p:tags r:id="rId1"/>
            </p:custDataLst>
          </p:nvPr>
        </p:nvSpPr>
        <p:spPr>
          <a:xfrm>
            <a:off x="838200" y="1752600"/>
            <a:ext cx="754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p:custDataLst>
              <p:tags r:id="rId2"/>
            </p:custDataLst>
          </p:nvPr>
        </p:nvSpPr>
        <p:spPr>
          <a:xfrm>
            <a:off x="457200" y="0"/>
            <a:ext cx="8229600" cy="1143000"/>
          </a:xfrm>
        </p:spPr>
        <p:txBody>
          <a:bodyPr/>
          <a:lstStyle/>
          <a:p>
            <a:r>
              <a:rPr lang="en-US"/>
              <a:t>Click to edit Master title style</a:t>
            </a:r>
          </a:p>
        </p:txBody>
      </p:sp>
    </p:spTree>
    <p:extLst>
      <p:ext uri="{BB962C8B-B14F-4D97-AF65-F5344CB8AC3E}">
        <p14:creationId xmlns:p14="http://schemas.microsoft.com/office/powerpoint/2010/main" val="20572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pic>
        <p:nvPicPr>
          <p:cNvPr id="7" name="Picture 6" descr="DAcoloredlogo.eps"/>
          <p:cNvPicPr>
            <a:picLocks noChangeAspect="1"/>
          </p:cNvPicPr>
          <p:nvPr/>
        </p:nvPicPr>
        <p:blipFill>
          <a:blip r:embed="rId2" cstate="print"/>
          <a:stretch>
            <a:fillRect/>
          </a:stretch>
        </p:blipFill>
        <p:spPr>
          <a:xfrm>
            <a:off x="685800" y="512946"/>
            <a:ext cx="4295942" cy="1100613"/>
          </a:xfrm>
          <a:prstGeom prst="rect">
            <a:avLst/>
          </a:prstGeom>
        </p:spPr>
      </p:pic>
      <p:cxnSp>
        <p:nvCxnSpPr>
          <p:cNvPr id="9" name="Straight Connector 8"/>
          <p:cNvCxnSpPr/>
          <p:nvPr/>
        </p:nvCxnSpPr>
        <p:spPr>
          <a:xfrm>
            <a:off x="685800" y="2048932"/>
            <a:ext cx="6917267" cy="1588"/>
          </a:xfrm>
          <a:prstGeom prst="line">
            <a:avLst/>
          </a:prstGeom>
          <a:ln>
            <a:solidFill>
              <a:srgbClr val="0E3C5A"/>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692038" y="4043809"/>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n-lt"/>
                <a:ea typeface="+mn-ea"/>
                <a:cs typeface="+mn-cs"/>
              </a:rPr>
              <a:t>Thomas M. Moss, MPA</a:t>
            </a:r>
            <a:br>
              <a:rPr kumimoji="0" lang="en-US" sz="1800" b="0" i="0" u="none" strike="noStrike" kern="1200" cap="none" spc="0" normalizeH="0" baseline="0" noProof="0">
                <a:ln>
                  <a:noFill/>
                </a:ln>
                <a:solidFill>
                  <a:srgbClr val="106BA6"/>
                </a:solidFill>
                <a:effectLst/>
                <a:uLnTx/>
                <a:uFillTx/>
                <a:latin typeface="+mj-lt"/>
                <a:ea typeface="+mj-ea"/>
                <a:cs typeface="+mj-cs"/>
              </a:rPr>
            </a:br>
            <a:r>
              <a:rPr kumimoji="0" lang="en-US" sz="1800" b="0" i="0" u="none" strike="noStrike" kern="1200" cap="none" spc="0" normalizeH="0" baseline="0" noProof="0">
                <a:ln>
                  <a:noFill/>
                </a:ln>
                <a:solidFill>
                  <a:srgbClr val="106BA6"/>
                </a:solidFill>
                <a:effectLst/>
                <a:uLnTx/>
                <a:uFillTx/>
                <a:latin typeface="+mj-lt"/>
                <a:ea typeface="+mj-ea"/>
                <a:cs typeface="+mj-cs"/>
              </a:rPr>
              <a:t>tmmoss@developmentalassociates.com</a:t>
            </a:r>
          </a:p>
        </p:txBody>
      </p:sp>
      <p:sp>
        <p:nvSpPr>
          <p:cNvPr id="11" name="Title 1"/>
          <p:cNvSpPr txBox="1">
            <a:spLocks/>
          </p:cNvSpPr>
          <p:nvPr/>
        </p:nvSpPr>
        <p:spPr>
          <a:xfrm>
            <a:off x="692038" y="4886085"/>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j-ea"/>
                <a:cs typeface="+mj-cs"/>
              </a:rPr>
              <a:t>Steve Straus, PhD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106BA6"/>
                </a:solidFill>
                <a:effectLst/>
                <a:uLnTx/>
                <a:uFillTx/>
                <a:latin typeface="+mj-lt"/>
                <a:ea typeface="+mj-ea"/>
                <a:cs typeface="+mj-cs"/>
              </a:rPr>
              <a:t>skstraus@developmentalassociates.com</a:t>
            </a:r>
          </a:p>
        </p:txBody>
      </p:sp>
      <p:sp>
        <p:nvSpPr>
          <p:cNvPr id="12" name="Title 1"/>
          <p:cNvSpPr txBox="1">
            <a:spLocks/>
          </p:cNvSpPr>
          <p:nvPr/>
        </p:nvSpPr>
        <p:spPr>
          <a:xfrm>
            <a:off x="698276" y="2357666"/>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j-ea"/>
                <a:cs typeface="+mj-cs"/>
              </a:rPr>
              <a:t>Korrel Kanoy, PhD</a:t>
            </a:r>
            <a:br>
              <a:rPr kumimoji="0" lang="en-US" sz="1800" b="0" i="0" u="none" strike="noStrike" kern="1200" cap="none" spc="0" normalizeH="0" baseline="0" noProof="0">
                <a:ln>
                  <a:noFill/>
                </a:ln>
                <a:solidFill>
                  <a:srgbClr val="106BA6"/>
                </a:solidFill>
                <a:effectLst/>
                <a:uLnTx/>
                <a:uFillTx/>
                <a:latin typeface="+mj-lt"/>
                <a:ea typeface="+mj-ea"/>
                <a:cs typeface="+mj-cs"/>
              </a:rPr>
            </a:br>
            <a:r>
              <a:rPr kumimoji="0" lang="en-US" sz="1800" b="0" i="0" u="none" strike="noStrike" kern="1200" cap="none" spc="0" normalizeH="0" baseline="0" noProof="0">
                <a:ln>
                  <a:noFill/>
                </a:ln>
                <a:solidFill>
                  <a:srgbClr val="106BA6"/>
                </a:solidFill>
                <a:effectLst/>
                <a:uLnTx/>
                <a:uFillTx/>
                <a:latin typeface="+mj-lt"/>
                <a:ea typeface="+mj-ea"/>
                <a:cs typeface="+mj-cs"/>
              </a:rPr>
              <a:t>kkanoy@developmentalassociates.com</a:t>
            </a:r>
          </a:p>
        </p:txBody>
      </p:sp>
      <p:sp>
        <p:nvSpPr>
          <p:cNvPr id="16" name="TextBox 15"/>
          <p:cNvSpPr txBox="1"/>
          <p:nvPr/>
        </p:nvSpPr>
        <p:spPr>
          <a:xfrm>
            <a:off x="1811868" y="1528894"/>
            <a:ext cx="6591076" cy="307777"/>
          </a:xfrm>
          <a:prstGeom prst="rect">
            <a:avLst/>
          </a:prstGeom>
          <a:noFill/>
        </p:spPr>
        <p:txBody>
          <a:bodyPr wrap="square" rtlCol="0">
            <a:spAutoFit/>
          </a:bodyPr>
          <a:lstStyle/>
          <a:p>
            <a:pPr algn="l" eaLnBrk="0" hangingPunct="0"/>
            <a:r>
              <a:rPr lang="en-US" sz="1400" b="0" i="1">
                <a:solidFill>
                  <a:srgbClr val="0E3C5A"/>
                </a:solidFill>
                <a:latin typeface=""/>
                <a:cs typeface="Times New Roman" pitchFamily="18" charset="0"/>
              </a:rPr>
              <a:t>Experts in the field of Emotional Intelligence</a:t>
            </a:r>
            <a:endParaRPr lang="en-US" sz="1400" b="0" i="1">
              <a:solidFill>
                <a:srgbClr val="0E3C5A"/>
              </a:solidFill>
              <a:latin typeface=""/>
            </a:endParaRPr>
          </a:p>
        </p:txBody>
      </p:sp>
      <p:sp>
        <p:nvSpPr>
          <p:cNvPr id="13" name="Title 1"/>
          <p:cNvSpPr txBox="1">
            <a:spLocks/>
          </p:cNvSpPr>
          <p:nvPr/>
        </p:nvSpPr>
        <p:spPr>
          <a:xfrm>
            <a:off x="698276" y="3226928"/>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n-ea"/>
                <a:cs typeface="Calibri (Body)"/>
              </a:rPr>
              <a:t>Heather Lee, PhD, SPHR</a:t>
            </a:r>
            <a:br>
              <a:rPr lang="en-US" sz="2400"/>
            </a:br>
            <a:r>
              <a:rPr lang="en-US" sz="1800"/>
              <a:t>hlee@developmentalassociates.com</a:t>
            </a:r>
            <a:endParaRPr kumimoji="0" lang="en-US" sz="1800" b="0" i="0" u="none" strike="noStrike" kern="1200" cap="none" spc="0" normalizeH="0" baseline="0" noProof="0">
              <a:ln>
                <a:noFill/>
              </a:ln>
              <a:solidFill>
                <a:srgbClr val="106BA6"/>
              </a:solidFill>
              <a:effectLst/>
              <a:uLnTx/>
              <a:uFillTx/>
              <a:latin typeface="+mj-lt"/>
              <a:ea typeface="+mj-ea"/>
              <a:cs typeface="+mj-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5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
        <p:nvSpPr>
          <p:cNvPr id="10" name="Title 1"/>
          <p:cNvSpPr txBox="1">
            <a:spLocks/>
          </p:cNvSpPr>
          <p:nvPr/>
        </p:nvSpPr>
        <p:spPr>
          <a:xfrm>
            <a:off x="692038" y="4043809"/>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n-lt"/>
                <a:ea typeface="+mn-ea"/>
                <a:cs typeface="+mn-cs"/>
              </a:rPr>
              <a:t>Thomas M. Moss, MPA</a:t>
            </a:r>
            <a:br>
              <a:rPr kumimoji="0" lang="en-US" sz="1800" b="0" i="0" u="none" strike="noStrike" kern="1200" cap="none" spc="0" normalizeH="0" baseline="0" noProof="0">
                <a:ln>
                  <a:noFill/>
                </a:ln>
                <a:solidFill>
                  <a:srgbClr val="106BA6"/>
                </a:solidFill>
                <a:effectLst/>
                <a:uLnTx/>
                <a:uFillTx/>
                <a:latin typeface="+mj-lt"/>
                <a:ea typeface="+mj-ea"/>
                <a:cs typeface="+mj-cs"/>
              </a:rPr>
            </a:br>
            <a:r>
              <a:rPr kumimoji="0" lang="en-US" sz="1800" b="0" i="0" u="none" strike="noStrike" kern="1200" cap="none" spc="0" normalizeH="0" baseline="0" noProof="0">
                <a:ln>
                  <a:noFill/>
                </a:ln>
                <a:solidFill>
                  <a:srgbClr val="106BA6"/>
                </a:solidFill>
                <a:effectLst/>
                <a:uLnTx/>
                <a:uFillTx/>
                <a:latin typeface="+mj-lt"/>
                <a:ea typeface="+mj-ea"/>
                <a:cs typeface="+mj-cs"/>
              </a:rPr>
              <a:t>tmmoss@developmentalassociates.com</a:t>
            </a:r>
          </a:p>
        </p:txBody>
      </p:sp>
      <p:sp>
        <p:nvSpPr>
          <p:cNvPr id="11" name="Title 1"/>
          <p:cNvSpPr txBox="1">
            <a:spLocks/>
          </p:cNvSpPr>
          <p:nvPr/>
        </p:nvSpPr>
        <p:spPr>
          <a:xfrm>
            <a:off x="692038" y="4886085"/>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j-ea"/>
                <a:cs typeface="+mj-cs"/>
              </a:rPr>
              <a:t>Steve Straus, PhD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106BA6"/>
                </a:solidFill>
                <a:effectLst/>
                <a:uLnTx/>
                <a:uFillTx/>
                <a:latin typeface="+mj-lt"/>
                <a:ea typeface="+mj-ea"/>
                <a:cs typeface="+mj-cs"/>
              </a:rPr>
              <a:t>skstraus@developmentalassociates.com</a:t>
            </a:r>
          </a:p>
        </p:txBody>
      </p:sp>
      <p:sp>
        <p:nvSpPr>
          <p:cNvPr id="12" name="Title 1"/>
          <p:cNvSpPr txBox="1">
            <a:spLocks/>
          </p:cNvSpPr>
          <p:nvPr/>
        </p:nvSpPr>
        <p:spPr>
          <a:xfrm>
            <a:off x="698276" y="2357666"/>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j-ea"/>
                <a:cs typeface="+mj-cs"/>
              </a:rPr>
              <a:t>Korrel Kanoy, PhD</a:t>
            </a:r>
            <a:br>
              <a:rPr kumimoji="0" lang="en-US" sz="1800" b="0" i="0" u="none" strike="noStrike" kern="1200" cap="none" spc="0" normalizeH="0" baseline="0" noProof="0">
                <a:ln>
                  <a:noFill/>
                </a:ln>
                <a:solidFill>
                  <a:srgbClr val="106BA6"/>
                </a:solidFill>
                <a:effectLst/>
                <a:uLnTx/>
                <a:uFillTx/>
                <a:latin typeface="+mj-lt"/>
                <a:ea typeface="+mj-ea"/>
                <a:cs typeface="+mj-cs"/>
              </a:rPr>
            </a:br>
            <a:r>
              <a:rPr kumimoji="0" lang="en-US" sz="1800" b="0" i="0" u="none" strike="noStrike" kern="1200" cap="none" spc="0" normalizeH="0" baseline="0" noProof="0">
                <a:ln>
                  <a:noFill/>
                </a:ln>
                <a:solidFill>
                  <a:srgbClr val="106BA6"/>
                </a:solidFill>
                <a:effectLst/>
                <a:uLnTx/>
                <a:uFillTx/>
                <a:latin typeface="+mj-lt"/>
                <a:ea typeface="+mj-ea"/>
                <a:cs typeface="+mj-cs"/>
              </a:rPr>
              <a:t>kkanoy@developmentalassociates.com</a:t>
            </a:r>
          </a:p>
        </p:txBody>
      </p:sp>
      <p:sp>
        <p:nvSpPr>
          <p:cNvPr id="16" name="TextBox 15"/>
          <p:cNvSpPr txBox="1"/>
          <p:nvPr/>
        </p:nvSpPr>
        <p:spPr>
          <a:xfrm>
            <a:off x="1873362" y="1498600"/>
            <a:ext cx="6591076" cy="307777"/>
          </a:xfrm>
          <a:prstGeom prst="rect">
            <a:avLst/>
          </a:prstGeom>
          <a:noFill/>
        </p:spPr>
        <p:txBody>
          <a:bodyPr wrap="square" rtlCol="0">
            <a:spAutoFit/>
          </a:bodyPr>
          <a:lstStyle/>
          <a:p>
            <a:pPr algn="l" eaLnBrk="0" hangingPunct="0"/>
            <a:r>
              <a:rPr lang="en-US" sz="1400" b="0" i="1">
                <a:solidFill>
                  <a:schemeClr val="bg1">
                    <a:lumMod val="85000"/>
                  </a:schemeClr>
                </a:solidFill>
                <a:latin typeface=""/>
                <a:cs typeface="Times New Roman" pitchFamily="18" charset="0"/>
              </a:rPr>
              <a:t>Experts in the field of Emotional Intelligence</a:t>
            </a:r>
            <a:endParaRPr lang="en-US" sz="1400" b="0" i="1">
              <a:solidFill>
                <a:schemeClr val="bg1">
                  <a:lumMod val="85000"/>
                </a:schemeClr>
              </a:solidFill>
              <a:latin typeface=""/>
            </a:endParaRPr>
          </a:p>
        </p:txBody>
      </p:sp>
      <p:pic>
        <p:nvPicPr>
          <p:cNvPr id="13" name="Picture 12" descr="DALogoWhite.ai"/>
          <p:cNvPicPr>
            <a:picLocks noChangeAspect="1"/>
          </p:cNvPicPr>
          <p:nvPr/>
        </p:nvPicPr>
        <p:blipFill>
          <a:blip r:embed="rId3" cstate="print"/>
          <a:stretch>
            <a:fillRect/>
          </a:stretch>
        </p:blipFill>
        <p:spPr>
          <a:xfrm>
            <a:off x="273550" y="-8467"/>
            <a:ext cx="5244123" cy="2065867"/>
          </a:xfrm>
          <a:prstGeom prst="rect">
            <a:avLst/>
          </a:prstGeom>
        </p:spPr>
      </p:pic>
      <p:sp>
        <p:nvSpPr>
          <p:cNvPr id="14" name="Title 1"/>
          <p:cNvSpPr txBox="1">
            <a:spLocks/>
          </p:cNvSpPr>
          <p:nvPr/>
        </p:nvSpPr>
        <p:spPr>
          <a:xfrm>
            <a:off x="698276" y="3218461"/>
            <a:ext cx="7772400" cy="740678"/>
          </a:xfrm>
          <a:prstGeom prst="rect">
            <a:avLst/>
          </a:prstGeom>
        </p:spPr>
        <p:txBody>
          <a:bodyPr vert="horz" lIns="91440" tIns="45720" rIns="91440" bIns="45720" rtlCol="0" anchor="ctr">
            <a:normAutofit/>
          </a:bodyPr>
          <a:lstStyle>
            <a:lvl1pPr algn="l">
              <a:defRPr sz="18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200" b="1" i="0" u="none" strike="noStrike" kern="1200" cap="none" spc="0" normalizeH="0" baseline="0" noProof="0">
                <a:ln>
                  <a:noFill/>
                </a:ln>
                <a:solidFill>
                  <a:srgbClr val="106BA6"/>
                </a:solidFill>
                <a:effectLst/>
                <a:uLnTx/>
                <a:uFillTx/>
                <a:latin typeface="+mj-lt"/>
                <a:ea typeface="+mn-ea"/>
                <a:cs typeface="Calibri (Body)"/>
              </a:rPr>
              <a:t>Heather Lee, PhD, SPHR</a:t>
            </a:r>
            <a:br>
              <a:rPr lang="en-US" sz="2400"/>
            </a:br>
            <a:r>
              <a:rPr lang="en-US" sz="1800"/>
              <a:t>hlee@developmentalassociates.com</a:t>
            </a:r>
            <a:endParaRPr kumimoji="0" lang="en-US" sz="1800" b="0" i="0" u="none" strike="noStrike" kern="1200" cap="none" spc="0" normalizeH="0" baseline="0" noProof="0">
              <a:ln>
                <a:noFill/>
              </a:ln>
              <a:solidFill>
                <a:srgbClr val="106BA6"/>
              </a:solidFill>
              <a:effectLst/>
              <a:uLnTx/>
              <a:uFillTx/>
              <a:latin typeface="+mj-lt"/>
              <a:ea typeface="+mj-ea"/>
              <a:cs typeface="+mj-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4047192"/>
            <a:ext cx="7772400" cy="740678"/>
          </a:xfrm>
        </p:spPr>
        <p:txBody>
          <a:bodyPr>
            <a:normAutofit/>
          </a:bodyPr>
          <a:lstStyle>
            <a:lvl1pPr algn="l">
              <a:defRPr sz="2800" baseline="0">
                <a:solidFill>
                  <a:srgbClr val="106BA6"/>
                </a:solidFill>
              </a:defRPr>
            </a:lvl1pPr>
          </a:lstStyle>
          <a:p>
            <a:r>
              <a:rPr lang="en-US" dirty="0"/>
              <a:t>Presentation Title Placeholder Here</a:t>
            </a:r>
          </a:p>
        </p:txBody>
      </p:sp>
      <p:sp>
        <p:nvSpPr>
          <p:cNvPr id="3" name="Subtitle 2"/>
          <p:cNvSpPr>
            <a:spLocks noGrp="1"/>
          </p:cNvSpPr>
          <p:nvPr>
            <p:ph type="subTitle" idx="1" hasCustomPrompt="1"/>
          </p:nvPr>
        </p:nvSpPr>
        <p:spPr>
          <a:xfrm>
            <a:off x="685800" y="4852178"/>
            <a:ext cx="7086600" cy="550146"/>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Korrel</a:t>
            </a:r>
            <a:r>
              <a:rPr lang="en-US" dirty="0"/>
              <a:t> </a:t>
            </a:r>
            <a:r>
              <a:rPr lang="en-US" dirty="0" err="1"/>
              <a:t>Kanoy</a:t>
            </a:r>
            <a:r>
              <a:rPr lang="en-US" dirty="0"/>
              <a:t> Speaker    |     02/15/2013</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pic>
        <p:nvPicPr>
          <p:cNvPr id="7" name="Picture 6" descr="DAcoloredlogo.eps"/>
          <p:cNvPicPr>
            <a:picLocks noChangeAspect="1"/>
          </p:cNvPicPr>
          <p:nvPr/>
        </p:nvPicPr>
        <p:blipFill>
          <a:blip r:embed="rId2" cstate="print"/>
          <a:stretch>
            <a:fillRect/>
          </a:stretch>
        </p:blipFill>
        <p:spPr>
          <a:xfrm>
            <a:off x="685800" y="512946"/>
            <a:ext cx="4295942" cy="1100613"/>
          </a:xfrm>
          <a:prstGeom prst="rect">
            <a:avLst/>
          </a:prstGeom>
        </p:spPr>
      </p:pic>
      <p:cxnSp>
        <p:nvCxnSpPr>
          <p:cNvPr id="9" name="Straight Connector 8"/>
          <p:cNvCxnSpPr/>
          <p:nvPr/>
        </p:nvCxnSpPr>
        <p:spPr>
          <a:xfrm>
            <a:off x="685800" y="4011416"/>
            <a:ext cx="7086600" cy="1588"/>
          </a:xfrm>
          <a:prstGeom prst="line">
            <a:avLst/>
          </a:prstGeom>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328458"/>
            <a:ext cx="7772400" cy="740678"/>
          </a:xfrm>
        </p:spPr>
        <p:txBody>
          <a:bodyPr>
            <a:normAutofit/>
          </a:bodyPr>
          <a:lstStyle>
            <a:lvl1pPr algn="l">
              <a:defRPr sz="3800" baseline="0">
                <a:solidFill>
                  <a:srgbClr val="0E3C5A"/>
                </a:solidFill>
              </a:defRPr>
            </a:lvl1pPr>
          </a:lstStyle>
          <a:p>
            <a:r>
              <a:rPr lang="en-US" dirty="0"/>
              <a:t>Presentation Title Placeholder Here</a:t>
            </a:r>
          </a:p>
        </p:txBody>
      </p:sp>
      <p:sp>
        <p:nvSpPr>
          <p:cNvPr id="3" name="Subtitle 2"/>
          <p:cNvSpPr>
            <a:spLocks noGrp="1"/>
          </p:cNvSpPr>
          <p:nvPr>
            <p:ph type="subTitle" idx="1" hasCustomPrompt="1"/>
          </p:nvPr>
        </p:nvSpPr>
        <p:spPr>
          <a:xfrm>
            <a:off x="685800" y="5554911"/>
            <a:ext cx="7086600" cy="550146"/>
          </a:xfrm>
        </p:spPr>
        <p:txBody>
          <a:bodyPr>
            <a:normAutofit/>
          </a:bodyPr>
          <a:lstStyle>
            <a:lvl1pPr marL="0" indent="0" algn="l">
              <a:buNone/>
              <a:defRPr sz="16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Korrel</a:t>
            </a:r>
            <a:r>
              <a:rPr lang="en-US" dirty="0"/>
              <a:t> </a:t>
            </a:r>
            <a:r>
              <a:rPr lang="en-US" dirty="0" err="1"/>
              <a:t>Kanoy</a:t>
            </a:r>
            <a:r>
              <a:rPr lang="en-US" dirty="0"/>
              <a:t> Speaker    |     02/15/2013</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pic>
        <p:nvPicPr>
          <p:cNvPr id="10" name="Picture 9" descr="DALogoWhite.ai"/>
          <p:cNvPicPr>
            <a:picLocks noChangeAspect="1"/>
          </p:cNvPicPr>
          <p:nvPr/>
        </p:nvPicPr>
        <p:blipFill>
          <a:blip r:embed="rId3" cstate="print"/>
          <a:stretch>
            <a:fillRect/>
          </a:stretch>
        </p:blipFill>
        <p:spPr>
          <a:xfrm>
            <a:off x="245533" y="-8467"/>
            <a:ext cx="5244123" cy="2065867"/>
          </a:xfrm>
          <a:prstGeom prst="rect">
            <a:avLst/>
          </a:prstGeom>
        </p:spPr>
      </p:pic>
      <p:sp>
        <p:nvSpPr>
          <p:cNvPr id="11" name="Title 1"/>
          <p:cNvSpPr txBox="1">
            <a:spLocks/>
          </p:cNvSpPr>
          <p:nvPr/>
        </p:nvSpPr>
        <p:spPr>
          <a:xfrm>
            <a:off x="685800" y="2942125"/>
            <a:ext cx="7772400" cy="740678"/>
          </a:xfrm>
          <a:prstGeom prst="rect">
            <a:avLst/>
          </a:prstGeom>
        </p:spPr>
        <p:txBody>
          <a:bodyPr vert="horz" lIns="91440" tIns="45720" rIns="91440" bIns="45720" rtlCol="0" anchor="ctr">
            <a:normAutofit/>
          </a:bodyPr>
          <a:lstStyle>
            <a:lvl1pPr algn="l">
              <a:defRPr sz="3600" baseline="0">
                <a:solidFill>
                  <a:srgbClr val="106BA6"/>
                </a:solidFil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a:ln>
                <a:noFill/>
              </a:ln>
              <a:solidFill>
                <a:srgbClr val="106BA6"/>
              </a:solidFill>
              <a:effectLst/>
              <a:uLnTx/>
              <a:uFillTx/>
              <a:latin typeface="+mj-lt"/>
              <a:ea typeface="+mj-ea"/>
              <a:cs typeface="+mj-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43871"/>
            <a:ext cx="7772400" cy="950383"/>
          </a:xfrm>
        </p:spPr>
        <p:txBody>
          <a:bodyPr>
            <a:normAutofit/>
          </a:bodyPr>
          <a:lstStyle>
            <a:lvl1pPr algn="l">
              <a:defRPr sz="3800">
                <a:solidFill>
                  <a:srgbClr val="0E3C5A"/>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794254"/>
            <a:ext cx="7086600" cy="1005417"/>
          </a:xfrm>
        </p:spPr>
        <p:txBody>
          <a:bodyPr>
            <a:normAutofit/>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
        <p:nvSpPr>
          <p:cNvPr id="7" name="Picture Placeholder 2"/>
          <p:cNvSpPr>
            <a:spLocks noGrp="1"/>
          </p:cNvSpPr>
          <p:nvPr>
            <p:ph type="pic" idx="13"/>
          </p:nvPr>
        </p:nvSpPr>
        <p:spPr>
          <a:xfrm>
            <a:off x="685800" y="612775"/>
            <a:ext cx="3666067" cy="299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9" name="Picture Placeholder 2"/>
          <p:cNvSpPr>
            <a:spLocks noGrp="1"/>
          </p:cNvSpPr>
          <p:nvPr>
            <p:ph type="pic" idx="14"/>
          </p:nvPr>
        </p:nvSpPr>
        <p:spPr>
          <a:xfrm>
            <a:off x="4792133" y="612775"/>
            <a:ext cx="3666067" cy="2994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94268" y="778149"/>
            <a:ext cx="7763932" cy="2822301"/>
          </a:xfrm>
        </p:spPr>
        <p:txBody>
          <a:bodyPr/>
          <a:lstStyle>
            <a:lvl1pPr algn="l">
              <a:defRPr>
                <a:solidFill>
                  <a:srgbClr val="106BA6"/>
                </a:solidFill>
              </a:defRPr>
            </a:lvl1pPr>
          </a:lstStyle>
          <a:p>
            <a:r>
              <a:rPr lang="en-US" dirty="0"/>
              <a:t>“This is a placeholder for a quote or main idea. Keep the quote brief with a few catchy lines of text here. “</a:t>
            </a:r>
          </a:p>
        </p:txBody>
      </p:sp>
      <p:sp>
        <p:nvSpPr>
          <p:cNvPr id="3" name="Subtitle 2"/>
          <p:cNvSpPr>
            <a:spLocks noGrp="1"/>
          </p:cNvSpPr>
          <p:nvPr>
            <p:ph type="subTitle" idx="1" hasCustomPrompt="1"/>
          </p:nvPr>
        </p:nvSpPr>
        <p:spPr>
          <a:xfrm>
            <a:off x="694268" y="4472123"/>
            <a:ext cx="6976227" cy="545599"/>
          </a:xfrm>
        </p:spPr>
        <p:txBody>
          <a:bodyPr>
            <a:normAutofit/>
          </a:bodyPr>
          <a:lstStyle>
            <a:lvl1pPr marL="0" indent="0" algn="l">
              <a:buNone/>
              <a:defRPr sz="2400">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or Title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
        <p:nvSpPr>
          <p:cNvPr id="7" name="TextBox 6"/>
          <p:cNvSpPr txBox="1"/>
          <p:nvPr/>
        </p:nvSpPr>
        <p:spPr>
          <a:xfrm>
            <a:off x="694268" y="5017725"/>
            <a:ext cx="3523890" cy="369332"/>
          </a:xfrm>
          <a:prstGeom prst="rect">
            <a:avLst/>
          </a:prstGeom>
          <a:noFill/>
        </p:spPr>
        <p:txBody>
          <a:bodyPr wrap="square" rtlCol="0">
            <a:spAutoFit/>
          </a:bodyPr>
          <a:lstStyle/>
          <a:p>
            <a:r>
              <a:rPr lang="en-US">
                <a:solidFill>
                  <a:schemeClr val="bg1">
                    <a:lumMod val="65000"/>
                  </a:schemeClr>
                </a:solidFill>
              </a:rPr>
              <a:t>Date of quote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800">
                <a:solidFill>
                  <a:srgbClr val="0E3C5A"/>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solidFill>
                  <a:srgbClr val="106BA6"/>
                </a:solidFill>
              </a:defRPr>
            </a:lvl1pPr>
            <a:lvl2pPr>
              <a:buFont typeface="Arial"/>
              <a:buChar char="•"/>
              <a:defRPr sz="2500">
                <a:solidFill>
                  <a:srgbClr val="106BA6"/>
                </a:solidFill>
              </a:defRPr>
            </a:lvl2pPr>
            <a:lvl3pPr>
              <a:defRPr sz="2200">
                <a:solidFill>
                  <a:srgbClr val="106BA6"/>
                </a:solidFill>
              </a:defRPr>
            </a:lvl3pPr>
            <a:lvl4pPr>
              <a:buFont typeface="Arial"/>
              <a:buChar char="•"/>
              <a:defRPr sz="2000">
                <a:solidFill>
                  <a:srgbClr val="106BA6"/>
                </a:solidFill>
              </a:defRPr>
            </a:lvl4pPr>
            <a:lvl5pPr>
              <a:buFont typeface="Arial"/>
              <a:buChar char="•"/>
              <a:defRPr sz="1800">
                <a:solidFill>
                  <a:srgbClr val="106BA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800" b="0" cap="none">
                <a:solidFill>
                  <a:srgbClr val="0E3C5A"/>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copyright 2013, all rights reserved</a:t>
            </a:r>
          </a:p>
        </p:txBody>
      </p:sp>
      <p:sp>
        <p:nvSpPr>
          <p:cNvPr id="6" name="Slide Number Placeholder 5"/>
          <p:cNvSpPr>
            <a:spLocks noGrp="1"/>
          </p:cNvSpPr>
          <p:nvPr>
            <p:ph type="sldNum" sz="quarter" idx="12"/>
          </p:nvPr>
        </p:nvSpPr>
        <p:spPr/>
        <p:txBody>
          <a:bodyPr/>
          <a:lstStyle/>
          <a:p>
            <a:pPr>
              <a:defRPr/>
            </a:pPr>
            <a:fld id="{3D3CC15F-D691-49A3-9D53-4FC3E6F9636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4200" y="274638"/>
            <a:ext cx="8001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84200" y="1600200"/>
            <a:ext cx="80010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copyright 2013, all rights reserved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D3CC15F-D691-49A3-9D53-4FC3E6F9636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 id="2147483989" r:id="rId18"/>
  </p:sldLayoutIdLst>
  <p:hf sldNum="0" hdr="0" dt="0"/>
  <p:txStyles>
    <p:titleStyle>
      <a:lvl1pPr algn="ctr" defTabSz="457200" rtl="0" eaLnBrk="1" latinLnBrk="0" hangingPunct="1">
        <a:spcBef>
          <a:spcPct val="0"/>
        </a:spcBef>
        <a:buNone/>
        <a:defRPr sz="4400" kern="1200">
          <a:solidFill>
            <a:srgbClr val="0E3C5A"/>
          </a:solidFill>
          <a:latin typeface="+mj-lt"/>
          <a:ea typeface="+mj-ea"/>
          <a:cs typeface="+mj-cs"/>
        </a:defRPr>
      </a:lvl1pPr>
    </p:titleStyle>
    <p:bodyStyle>
      <a:lvl1pPr marL="342900" indent="-342900" algn="l" defTabSz="457200" rtl="0" eaLnBrk="1" latinLnBrk="0" hangingPunct="1">
        <a:spcBef>
          <a:spcPct val="20000"/>
        </a:spcBef>
        <a:buClr>
          <a:srgbClr val="0E3C5A"/>
        </a:buClr>
        <a:buFont typeface="Arial"/>
        <a:buChar char="•"/>
        <a:defRPr sz="3200" kern="1200">
          <a:solidFill>
            <a:srgbClr val="106BA6"/>
          </a:solidFill>
          <a:latin typeface="+mn-lt"/>
          <a:ea typeface="+mn-ea"/>
          <a:cs typeface="+mn-cs"/>
        </a:defRPr>
      </a:lvl1pPr>
      <a:lvl2pPr marL="742950" indent="-285750" algn="l" defTabSz="457200" rtl="0" eaLnBrk="1" latinLnBrk="0" hangingPunct="1">
        <a:spcBef>
          <a:spcPct val="20000"/>
        </a:spcBef>
        <a:buClr>
          <a:srgbClr val="0E3C5A"/>
        </a:buClr>
        <a:buFont typeface="Arial"/>
        <a:buChar char="–"/>
        <a:defRPr sz="2800" kern="1200">
          <a:solidFill>
            <a:srgbClr val="106BA6"/>
          </a:solidFill>
          <a:latin typeface="+mn-lt"/>
          <a:ea typeface="+mn-ea"/>
          <a:cs typeface="+mn-cs"/>
        </a:defRPr>
      </a:lvl2pPr>
      <a:lvl3pPr marL="1143000" indent="-228600" algn="l" defTabSz="457200" rtl="0" eaLnBrk="1" latinLnBrk="0" hangingPunct="1">
        <a:spcBef>
          <a:spcPct val="20000"/>
        </a:spcBef>
        <a:buClr>
          <a:srgbClr val="0E3C5A"/>
        </a:buClr>
        <a:buFont typeface="Arial"/>
        <a:buChar char="•"/>
        <a:defRPr sz="2400" kern="1200">
          <a:solidFill>
            <a:srgbClr val="106BA6"/>
          </a:solidFill>
          <a:latin typeface="+mn-lt"/>
          <a:ea typeface="+mn-ea"/>
          <a:cs typeface="+mn-cs"/>
        </a:defRPr>
      </a:lvl3pPr>
      <a:lvl4pPr marL="1600200" indent="-228600" algn="l" defTabSz="457200" rtl="0" eaLnBrk="1" latinLnBrk="0" hangingPunct="1">
        <a:spcBef>
          <a:spcPct val="20000"/>
        </a:spcBef>
        <a:buClr>
          <a:srgbClr val="0E3C5A"/>
        </a:buClr>
        <a:buFont typeface="Arial"/>
        <a:buChar char="–"/>
        <a:defRPr sz="2000" kern="1200">
          <a:solidFill>
            <a:srgbClr val="106BA6"/>
          </a:solidFill>
          <a:latin typeface="+mn-lt"/>
          <a:ea typeface="+mn-ea"/>
          <a:cs typeface="+mn-cs"/>
        </a:defRPr>
      </a:lvl4pPr>
      <a:lvl5pPr marL="2057400" indent="-228600" algn="l" defTabSz="457200" rtl="0" eaLnBrk="1" latinLnBrk="0" hangingPunct="1">
        <a:spcBef>
          <a:spcPct val="20000"/>
        </a:spcBef>
        <a:buClr>
          <a:srgbClr val="0E3C5A"/>
        </a:buClr>
        <a:buFont typeface="Arial"/>
        <a:buChar char="»"/>
        <a:defRPr sz="2000" kern="1200">
          <a:solidFill>
            <a:srgbClr val="106BA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7.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hyperlink" Target="https://www.youtube.com/watch?v=MKl8s0EO5T4" TargetMode="External"/><Relationship Id="rId4" Type="http://schemas.openxmlformats.org/officeDocument/2006/relationships/notesSlide" Target="../notesSlides/notesSlid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hyperlink" Target="https://www.youtube.com/watch?v=1RXiNkrqxbs&amp;list=RD1RXiNkrqxbs&amp;t=4" TargetMode="Externa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30.xml"/><Relationship Id="rId5" Type="http://schemas.openxmlformats.org/officeDocument/2006/relationships/hyperlink" Target="http://www.youtube.com/watch?v=QX_oy9614HQ" TargetMode="Externa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0.xml"/><Relationship Id="rId1" Type="http://schemas.openxmlformats.org/officeDocument/2006/relationships/tags" Target="../tags/tag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3.jpeg"/><Relationship Id="rId4"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ctrTitle"/>
          </p:nvPr>
        </p:nvSpPr>
        <p:spPr>
          <a:xfrm>
            <a:off x="457200" y="2438400"/>
            <a:ext cx="8077200" cy="1828800"/>
          </a:xfrm>
        </p:spPr>
        <p:txBody>
          <a:bodyPr wrap="square" numCol="1" anchor="t" compatLnSpc="1">
            <a:prstTxWarp prst="textNoShape">
              <a:avLst/>
            </a:prstTxWarp>
            <a:noAutofit/>
          </a:bodyPr>
          <a:lstStyle/>
          <a:p>
            <a:pPr algn="ctr"/>
            <a:r>
              <a:rPr lang="en-US" sz="3200" b="1" dirty="0">
                <a:solidFill>
                  <a:srgbClr val="106BB1"/>
                </a:solidFill>
              </a:rPr>
              <a:t>You had me at “Hello”: Emotional Intelligence and its Applications to Selection and Developing Nurse Anesthetists </a:t>
            </a:r>
            <a:r>
              <a:rPr lang="en-US" sz="3200" cap="none" dirty="0">
                <a:solidFill>
                  <a:srgbClr val="106BB1"/>
                </a:solidFill>
              </a:rPr>
              <a:t>©</a:t>
            </a:r>
          </a:p>
        </p:txBody>
      </p:sp>
      <p:sp>
        <p:nvSpPr>
          <p:cNvPr id="200709" name="Rectangle 5"/>
          <p:cNvSpPr>
            <a:spLocks noGrp="1" noChangeArrowheads="1"/>
          </p:cNvSpPr>
          <p:nvPr>
            <p:ph type="subTitle" idx="1"/>
          </p:nvPr>
        </p:nvSpPr>
        <p:spPr>
          <a:xfrm>
            <a:off x="762000" y="4267200"/>
            <a:ext cx="7543800" cy="2133600"/>
          </a:xfrm>
        </p:spPr>
        <p:txBody>
          <a:bodyPr rtlCol="0">
            <a:noAutofit/>
          </a:bodyPr>
          <a:lstStyle/>
          <a:p>
            <a:pPr algn="ctr" fontAlgn="auto">
              <a:spcAft>
                <a:spcPts val="0"/>
              </a:spcAft>
              <a:defRPr/>
            </a:pPr>
            <a:r>
              <a:rPr lang="en-US" sz="2800" i="1" dirty="0">
                <a:solidFill>
                  <a:srgbClr val="106BB1"/>
                </a:solidFill>
              </a:rPr>
              <a:t>American Association of Nurse Anesthetists</a:t>
            </a:r>
          </a:p>
          <a:p>
            <a:pPr algn="ctr" fontAlgn="auto">
              <a:spcAft>
                <a:spcPts val="0"/>
              </a:spcAft>
              <a:defRPr/>
            </a:pPr>
            <a:r>
              <a:rPr lang="en-US" sz="2800" i="1" dirty="0">
                <a:solidFill>
                  <a:srgbClr val="106BB1"/>
                </a:solidFill>
              </a:rPr>
              <a:t>Assembly of School Faculty</a:t>
            </a:r>
          </a:p>
          <a:p>
            <a:pPr algn="ctr" fontAlgn="auto">
              <a:spcAft>
                <a:spcPts val="0"/>
              </a:spcAft>
              <a:defRPr/>
            </a:pPr>
            <a:r>
              <a:rPr lang="en-US" sz="2800" i="1" dirty="0" err="1">
                <a:solidFill>
                  <a:srgbClr val="106BB1"/>
                </a:solidFill>
              </a:rPr>
              <a:t>Korrel</a:t>
            </a:r>
            <a:r>
              <a:rPr lang="en-US" sz="2800" i="1">
                <a:solidFill>
                  <a:srgbClr val="106BB1"/>
                </a:solidFill>
              </a:rPr>
              <a:t> Kanoy, PhD</a:t>
            </a:r>
          </a:p>
          <a:p>
            <a:pPr algn="ctr" fontAlgn="auto">
              <a:spcAft>
                <a:spcPts val="0"/>
              </a:spcAft>
              <a:defRPr/>
            </a:pPr>
            <a:r>
              <a:rPr lang="en-US" sz="2400" i="1">
                <a:solidFill>
                  <a:srgbClr val="106BB1"/>
                </a:solidFill>
              </a:rPr>
              <a:t>kkanoy@developmentalassociates.com</a:t>
            </a:r>
          </a:p>
          <a:p>
            <a:pPr algn="ctr" fontAlgn="auto">
              <a:spcAft>
                <a:spcPts val="0"/>
              </a:spcAft>
              <a:defRPr/>
            </a:pPr>
            <a:endParaRPr lang="en-US" sz="2800" i="1">
              <a:solidFill>
                <a:srgbClr val="106BB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4200" y="274638"/>
            <a:ext cx="8001000" cy="4830762"/>
          </a:xfrm>
        </p:spPr>
        <p:txBody>
          <a:bodyPr/>
          <a:lstStyle/>
          <a:p>
            <a:pPr algn="ctr"/>
            <a:r>
              <a:rPr lang="en-US" sz="6600"/>
              <a:t>NURSING EFFECTIVENESS AND EMOTIONAL INTELLIGENCE </a:t>
            </a:r>
          </a:p>
        </p:txBody>
      </p:sp>
      <p:sp>
        <p:nvSpPr>
          <p:cNvPr id="5" name="Footer Placeholder 4"/>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41826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561975"/>
          </a:xfrm>
        </p:spPr>
        <p:txBody>
          <a:bodyPr>
            <a:normAutofit fontScale="90000"/>
          </a:bodyPr>
          <a:lstStyle/>
          <a:p>
            <a:r>
              <a:rPr lang="en-US"/>
              <a:t>El v. Academic Predictors of NA Grad Success</a:t>
            </a:r>
          </a:p>
        </p:txBody>
      </p:sp>
      <p:sp>
        <p:nvSpPr>
          <p:cNvPr id="3" name="Content Placeholder 2"/>
          <p:cNvSpPr>
            <a:spLocks noGrp="1"/>
          </p:cNvSpPr>
          <p:nvPr>
            <p:ph idx="1"/>
          </p:nvPr>
        </p:nvSpPr>
        <p:spPr>
          <a:xfrm>
            <a:off x="457200" y="836614"/>
            <a:ext cx="8305800" cy="5289550"/>
          </a:xfrm>
        </p:spPr>
        <p:txBody>
          <a:bodyPr>
            <a:noAutofit/>
          </a:bodyPr>
          <a:lstStyle/>
          <a:p>
            <a:pPr marL="342900" lvl="1" indent="-342900"/>
            <a:r>
              <a:rPr lang="en-US" sz="2800" dirty="0"/>
              <a:t>Typical admission requirements (grades, experience) did </a:t>
            </a:r>
            <a:r>
              <a:rPr lang="en-US" sz="2800" b="1" dirty="0"/>
              <a:t>not</a:t>
            </a:r>
            <a:r>
              <a:rPr lang="en-US" sz="2800" dirty="0"/>
              <a:t> predict progression through NA program. </a:t>
            </a:r>
            <a:r>
              <a:rPr lang="en-US" sz="2200" dirty="0"/>
              <a:t>Reese (2002) </a:t>
            </a:r>
          </a:p>
          <a:p>
            <a:pPr marL="342900" lvl="1" indent="-342900"/>
            <a:r>
              <a:rPr lang="en-US" sz="2800" dirty="0"/>
              <a:t>Graduate success correlated with higher El skills </a:t>
            </a:r>
            <a:r>
              <a:rPr lang="en-US" sz="2200" dirty="0"/>
              <a:t>Beauvais et al., 2013 </a:t>
            </a:r>
          </a:p>
          <a:p>
            <a:pPr marL="342900" lvl="1" indent="-342900"/>
            <a:r>
              <a:rPr lang="en-US" sz="2800" dirty="0">
                <a:solidFill>
                  <a:srgbClr val="106BB1"/>
                </a:solidFill>
              </a:rPr>
              <a:t>Comparison of 1</a:t>
            </a:r>
            <a:r>
              <a:rPr lang="en-US" sz="2800" baseline="30000" dirty="0">
                <a:solidFill>
                  <a:srgbClr val="106BB1"/>
                </a:solidFill>
              </a:rPr>
              <a:t>st</a:t>
            </a:r>
            <a:r>
              <a:rPr lang="en-US" sz="2800" dirty="0">
                <a:solidFill>
                  <a:srgbClr val="106BB1"/>
                </a:solidFill>
              </a:rPr>
              <a:t> semester to last semester students revealed no difference in EI </a:t>
            </a:r>
            <a:r>
              <a:rPr lang="en-US" sz="2200" dirty="0">
                <a:solidFill>
                  <a:srgbClr val="106BB1"/>
                </a:solidFill>
              </a:rPr>
              <a:t>(Collins &amp; Andrejco, 2015)</a:t>
            </a:r>
            <a:endParaRPr lang="en-US" sz="2800" dirty="0">
              <a:solidFill>
                <a:srgbClr val="106BB1"/>
              </a:solidFill>
            </a:endParaRPr>
          </a:p>
          <a:p>
            <a:pPr marL="342900" lvl="1" indent="-342900"/>
            <a:r>
              <a:rPr lang="en-US" sz="2800" b="1" dirty="0"/>
              <a:t>Higher El predicted success on the NCE but NOT GPA in the NA program; El not correlated with Science GPA, GRE or years of nursing  experience </a:t>
            </a:r>
            <a:r>
              <a:rPr lang="en-US" sz="2200" b="1" dirty="0"/>
              <a:t>Collins (2013) </a:t>
            </a:r>
          </a:p>
          <a:p>
            <a:pPr marL="0" lvl="1" indent="0">
              <a:buNone/>
            </a:pPr>
            <a:r>
              <a:rPr lang="en-US" sz="2800" b="1" dirty="0"/>
              <a:t>THUS, academic and El are separate predictors! </a:t>
            </a:r>
          </a:p>
          <a:p>
            <a:pPr marL="742950" lvl="2" indent="-342900"/>
            <a:endParaRPr lang="en-US" sz="2800" b="1" dirty="0"/>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175542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15962"/>
          </a:xfrm>
        </p:spPr>
        <p:txBody>
          <a:bodyPr/>
          <a:lstStyle/>
          <a:p>
            <a:r>
              <a:rPr lang="en-US" dirty="0"/>
              <a:t>El &amp; Anesthesia Student Success</a:t>
            </a:r>
          </a:p>
        </p:txBody>
      </p:sp>
      <p:sp>
        <p:nvSpPr>
          <p:cNvPr id="3" name="Content Placeholder 2"/>
          <p:cNvSpPr>
            <a:spLocks noGrp="1"/>
          </p:cNvSpPr>
          <p:nvPr>
            <p:ph idx="1"/>
          </p:nvPr>
        </p:nvSpPr>
        <p:spPr>
          <a:xfrm>
            <a:off x="381000" y="990600"/>
            <a:ext cx="8204200" cy="4800601"/>
          </a:xfrm>
        </p:spPr>
        <p:txBody>
          <a:bodyPr>
            <a:normAutofit/>
          </a:bodyPr>
          <a:lstStyle/>
          <a:p>
            <a:pPr marL="457200" lvl="1" indent="0">
              <a:buNone/>
            </a:pPr>
            <a:r>
              <a:rPr lang="en-US" sz="2800" u="sng" dirty="0"/>
              <a:t>COLLINS (2013)</a:t>
            </a:r>
          </a:p>
          <a:p>
            <a:pPr marL="914400" lvl="1" indent="-457200">
              <a:buAutoNum type="arabicPeriod"/>
            </a:pPr>
            <a:r>
              <a:rPr lang="en-US" sz="2800" dirty="0"/>
              <a:t>Attrition creates problems for students (debt, lost opportunity), institutions (lost revenue, problems at the clinical site) and hospitals (shortage of NAs)</a:t>
            </a:r>
          </a:p>
          <a:p>
            <a:pPr marL="914400" lvl="1" indent="-457200">
              <a:buAutoNum type="arabicPeriod"/>
            </a:pPr>
            <a:r>
              <a:rPr lang="en-US" sz="2800" dirty="0"/>
              <a:t>Collins found a consistent EI type in grad NA students </a:t>
            </a:r>
            <a:r>
              <a:rPr lang="mr-IN" sz="2800" dirty="0"/>
              <a:t>–</a:t>
            </a:r>
            <a:r>
              <a:rPr lang="en-US" sz="2800" dirty="0"/>
              <a:t> high in reading others’ emotions but low in managing their own emotions, thus unable to direct emotions for long-term benefit.  </a:t>
            </a:r>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1169883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868362"/>
          </a:xfrm>
        </p:spPr>
        <p:txBody>
          <a:bodyPr/>
          <a:lstStyle/>
          <a:p>
            <a:r>
              <a:rPr lang="en-US" dirty="0"/>
              <a:t>El Predicts Nursing Success</a:t>
            </a:r>
          </a:p>
        </p:txBody>
      </p:sp>
      <p:sp>
        <p:nvSpPr>
          <p:cNvPr id="3" name="Content Placeholder 2"/>
          <p:cNvSpPr>
            <a:spLocks noGrp="1"/>
          </p:cNvSpPr>
          <p:nvPr>
            <p:ph idx="1"/>
          </p:nvPr>
        </p:nvSpPr>
        <p:spPr>
          <a:xfrm>
            <a:off x="609600" y="990600"/>
            <a:ext cx="7975600" cy="4953001"/>
          </a:xfrm>
        </p:spPr>
        <p:txBody>
          <a:bodyPr>
            <a:normAutofit/>
          </a:bodyPr>
          <a:lstStyle/>
          <a:p>
            <a:r>
              <a:rPr lang="en-US" dirty="0"/>
              <a:t>Higher EI minimizes the negative consequences of </a:t>
            </a:r>
            <a:r>
              <a:rPr lang="en-US" b="1" dirty="0"/>
              <a:t>stress</a:t>
            </a:r>
            <a:r>
              <a:rPr lang="en-US" dirty="0"/>
              <a:t> in nurses  (Landa et al., 2008;  Montes-Berges &amp; Augusto, 2007; Vitello-Cicciu, 2009)</a:t>
            </a:r>
          </a:p>
          <a:p>
            <a:r>
              <a:rPr lang="en-US" dirty="0"/>
              <a:t>Por and colleagues (2011) found El was negatively related to stress and positively related to </a:t>
            </a:r>
          </a:p>
          <a:p>
            <a:pPr lvl="1"/>
            <a:r>
              <a:rPr lang="en-US" sz="2800" dirty="0"/>
              <a:t>well-being</a:t>
            </a:r>
          </a:p>
          <a:p>
            <a:pPr lvl="1"/>
            <a:r>
              <a:rPr lang="en-US" sz="2800" dirty="0"/>
              <a:t>problem-focused coping</a:t>
            </a:r>
          </a:p>
          <a:p>
            <a:pPr lvl="1"/>
            <a:r>
              <a:rPr lang="en-US" sz="2800" dirty="0"/>
              <a:t>nursing competency</a:t>
            </a:r>
          </a:p>
          <a:p>
            <a:r>
              <a:rPr lang="en-US" dirty="0"/>
              <a:t>Nursing performance (6-D scale) positively related to EI (Beauvais et al., 2010)</a:t>
            </a:r>
          </a:p>
          <a:p>
            <a:endParaRPr lang="en-US" sz="3100" dirty="0"/>
          </a:p>
          <a:p>
            <a:pPr lvl="1"/>
            <a:endParaRPr lang="en-US" dirty="0"/>
          </a:p>
          <a:p>
            <a:endParaRPr lang="en-US" dirty="0"/>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2012238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92162"/>
          </a:xfrm>
        </p:spPr>
        <p:txBody>
          <a:bodyPr/>
          <a:lstStyle/>
          <a:p>
            <a:r>
              <a:rPr lang="en-US" dirty="0"/>
              <a:t>Codier (2010)</a:t>
            </a:r>
          </a:p>
        </p:txBody>
      </p:sp>
      <p:sp>
        <p:nvSpPr>
          <p:cNvPr id="3" name="Content Placeholder 2"/>
          <p:cNvSpPr>
            <a:spLocks noGrp="1"/>
          </p:cNvSpPr>
          <p:nvPr>
            <p:ph idx="1"/>
          </p:nvPr>
        </p:nvSpPr>
        <p:spPr>
          <a:xfrm>
            <a:off x="584200" y="914400"/>
            <a:ext cx="8001000" cy="5211763"/>
          </a:xfrm>
        </p:spPr>
        <p:txBody>
          <a:bodyPr/>
          <a:lstStyle/>
          <a:p>
            <a:r>
              <a:rPr lang="en-US" dirty="0"/>
              <a:t>Nurses wrote stories about encounters with patients (</a:t>
            </a:r>
            <a:r>
              <a:rPr lang="en-US" b="1" dirty="0"/>
              <a:t>not</a:t>
            </a:r>
            <a:r>
              <a:rPr lang="en-US" dirty="0"/>
              <a:t> given instructions about including El)</a:t>
            </a:r>
          </a:p>
          <a:p>
            <a:r>
              <a:rPr lang="en-US" dirty="0"/>
              <a:t>Measured nurses’</a:t>
            </a:r>
          </a:p>
          <a:p>
            <a:pPr lvl="1"/>
            <a:r>
              <a:rPr lang="en-US" dirty="0"/>
              <a:t>Professionalism</a:t>
            </a:r>
          </a:p>
          <a:p>
            <a:pPr lvl="1"/>
            <a:r>
              <a:rPr lang="en-US" dirty="0"/>
              <a:t>Performance</a:t>
            </a:r>
          </a:p>
          <a:p>
            <a:pPr lvl="1"/>
            <a:r>
              <a:rPr lang="en-US" dirty="0"/>
              <a:t>Nursing “Intuition” </a:t>
            </a:r>
          </a:p>
          <a:p>
            <a:r>
              <a:rPr lang="en-US" dirty="0"/>
              <a:t>Higher professionalism positively correlated with </a:t>
            </a:r>
            <a:r>
              <a:rPr lang="en-US" dirty="0">
                <a:solidFill>
                  <a:schemeClr val="accent6">
                    <a:lumMod val="75000"/>
                  </a:schemeClr>
                </a:solidFill>
              </a:rPr>
              <a:t>emotional self-awareness, empathy, social responsibility, interpersonal relationships, problem solving and stress tolerance </a:t>
            </a:r>
          </a:p>
          <a:p>
            <a:pPr>
              <a:buFont typeface="Wingdings" charset="2"/>
              <a:buChar char="Ø"/>
            </a:pPr>
            <a:endParaRPr lang="en-US" dirty="0"/>
          </a:p>
          <a:p>
            <a:pPr>
              <a:buFont typeface="Wingdings" charset="2"/>
              <a:buChar char="Ø"/>
            </a:pPr>
            <a:endParaRPr lang="en-US" dirty="0"/>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1113559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Codier (2010) continued</a:t>
            </a:r>
          </a:p>
        </p:txBody>
      </p:sp>
      <p:sp>
        <p:nvSpPr>
          <p:cNvPr id="3" name="Content Placeholder 2"/>
          <p:cNvSpPr>
            <a:spLocks noGrp="1"/>
          </p:cNvSpPr>
          <p:nvPr>
            <p:ph idx="1"/>
          </p:nvPr>
        </p:nvSpPr>
        <p:spPr>
          <a:xfrm>
            <a:off x="584200" y="1295400"/>
            <a:ext cx="8001000" cy="4830763"/>
          </a:xfrm>
        </p:spPr>
        <p:txBody>
          <a:bodyPr/>
          <a:lstStyle/>
          <a:p>
            <a:r>
              <a:rPr lang="en-US" dirty="0"/>
              <a:t>Higher performance positively correlated with </a:t>
            </a:r>
            <a:r>
              <a:rPr lang="en-US" dirty="0">
                <a:solidFill>
                  <a:srgbClr val="E46C0A"/>
                </a:solidFill>
              </a:rPr>
              <a:t>empathy, social responsibility, interpersonal relationships, problem solving and stress tolerance </a:t>
            </a:r>
          </a:p>
          <a:p>
            <a:r>
              <a:rPr lang="en-US" dirty="0"/>
              <a:t>Presence of intuition in stories rated yes-no by nursing experts; Intuition positively correlated with </a:t>
            </a:r>
            <a:r>
              <a:rPr lang="en-US" dirty="0">
                <a:solidFill>
                  <a:srgbClr val="E46C0A"/>
                </a:solidFill>
              </a:rPr>
              <a:t>empathy, interpersonal relationships, and emotional self-awareness</a:t>
            </a:r>
          </a:p>
          <a:p>
            <a:r>
              <a:rPr lang="en-US" dirty="0">
                <a:solidFill>
                  <a:srgbClr val="0070C0"/>
                </a:solidFill>
              </a:rPr>
              <a:t>Intuition also correlated (p &lt;.001) with performance but not professionalism </a:t>
            </a:r>
          </a:p>
          <a:p>
            <a:endParaRPr lang="en-US" dirty="0">
              <a:solidFill>
                <a:srgbClr val="0070C0"/>
              </a:solidFill>
            </a:endParaRPr>
          </a:p>
          <a:p>
            <a:pPr lvl="1"/>
            <a:endParaRPr lang="en-US" dirty="0"/>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273911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15962"/>
          </a:xfrm>
        </p:spPr>
        <p:txBody>
          <a:bodyPr/>
          <a:lstStyle/>
          <a:p>
            <a:r>
              <a:rPr lang="en-US" dirty="0"/>
              <a:t>Collins </a:t>
            </a:r>
          </a:p>
        </p:txBody>
      </p:sp>
      <p:sp>
        <p:nvSpPr>
          <p:cNvPr id="3" name="Content Placeholder 2"/>
          <p:cNvSpPr>
            <a:spLocks noGrp="1"/>
          </p:cNvSpPr>
          <p:nvPr>
            <p:ph idx="1"/>
          </p:nvPr>
        </p:nvSpPr>
        <p:spPr>
          <a:xfrm>
            <a:off x="584200" y="914401"/>
            <a:ext cx="8001000" cy="4419600"/>
          </a:xfrm>
        </p:spPr>
        <p:txBody>
          <a:bodyPr>
            <a:normAutofit/>
          </a:bodyPr>
          <a:lstStyle/>
          <a:p>
            <a:pPr marL="0" indent="0">
              <a:buNone/>
            </a:pPr>
            <a:r>
              <a:rPr lang="en-US" sz="3600" dirty="0"/>
              <a:t>“ The results of this study have practical implications for SRNAs and NA educators  …with possible future use of EI as admission criteria or inclusion of El training in the NA curriculum.” ( p. 470)</a:t>
            </a:r>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1768330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868362"/>
          </a:xfrm>
        </p:spPr>
        <p:txBody>
          <a:bodyPr/>
          <a:lstStyle/>
          <a:p>
            <a:r>
              <a:rPr lang="en-US" dirty="0"/>
              <a:t>Health Care Success and EI</a:t>
            </a:r>
          </a:p>
        </p:txBody>
      </p:sp>
      <p:sp>
        <p:nvSpPr>
          <p:cNvPr id="3" name="Content Placeholder 2"/>
          <p:cNvSpPr>
            <a:spLocks noGrp="1"/>
          </p:cNvSpPr>
          <p:nvPr>
            <p:ph idx="1"/>
          </p:nvPr>
        </p:nvSpPr>
        <p:spPr>
          <a:xfrm>
            <a:off x="584200" y="1143000"/>
            <a:ext cx="8001000" cy="4983163"/>
          </a:xfrm>
        </p:spPr>
        <p:txBody>
          <a:bodyPr/>
          <a:lstStyle/>
          <a:p>
            <a:r>
              <a:rPr lang="en-US" dirty="0"/>
              <a:t>Talarico et al. (2012) </a:t>
            </a:r>
            <a:r>
              <a:rPr lang="mr-IN" dirty="0"/>
              <a:t>–</a:t>
            </a:r>
            <a:r>
              <a:rPr lang="en-US" dirty="0"/>
              <a:t> anesthesiology residents showed higher performance with higher El</a:t>
            </a:r>
          </a:p>
          <a:p>
            <a:r>
              <a:rPr lang="en-US" dirty="0"/>
              <a:t>Beauvais et al (2010) </a:t>
            </a:r>
            <a:r>
              <a:rPr lang="mr-IN" dirty="0"/>
              <a:t>–</a:t>
            </a:r>
            <a:r>
              <a:rPr lang="en-US" dirty="0"/>
              <a:t> El correlated with measures of better nursing performance</a:t>
            </a:r>
          </a:p>
          <a:p>
            <a:r>
              <a:rPr lang="en-US" dirty="0"/>
              <a:t>During clinical placements (undergrads), higher El is associated with  (Lewis, Neville &amp; Ashkanasy, 2017)</a:t>
            </a:r>
            <a:endParaRPr lang="en-US" b="1" dirty="0">
              <a:solidFill>
                <a:srgbClr val="C00000"/>
              </a:solidFill>
            </a:endParaRPr>
          </a:p>
          <a:p>
            <a:pPr lvl="1"/>
            <a:r>
              <a:rPr lang="en-US" dirty="0"/>
              <a:t>Buffering of stress</a:t>
            </a:r>
          </a:p>
          <a:p>
            <a:pPr lvl="1"/>
            <a:r>
              <a:rPr lang="en-US" dirty="0"/>
              <a:t>Reduced anxiety about end-of-life care</a:t>
            </a:r>
          </a:p>
          <a:p>
            <a:pPr lvl="1"/>
            <a:r>
              <a:rPr lang="en-US" dirty="0"/>
              <a:t>Better communication</a:t>
            </a:r>
          </a:p>
          <a:p>
            <a:pPr lvl="1"/>
            <a:r>
              <a:rPr lang="en-US" dirty="0"/>
              <a:t>Better performance</a:t>
            </a:r>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156532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 and Retention and Job Satisfaction</a:t>
            </a:r>
          </a:p>
        </p:txBody>
      </p:sp>
      <p:sp>
        <p:nvSpPr>
          <p:cNvPr id="3" name="Content Placeholder 2"/>
          <p:cNvSpPr>
            <a:spLocks noGrp="1"/>
          </p:cNvSpPr>
          <p:nvPr>
            <p:ph idx="1"/>
          </p:nvPr>
        </p:nvSpPr>
        <p:spPr>
          <a:xfrm>
            <a:off x="584200" y="1219200"/>
            <a:ext cx="8001000" cy="4906963"/>
          </a:xfrm>
        </p:spPr>
        <p:txBody>
          <a:bodyPr/>
          <a:lstStyle/>
          <a:p>
            <a:r>
              <a:rPr lang="en-US" dirty="0"/>
              <a:t>Michelangelo (2015) </a:t>
            </a:r>
            <a:r>
              <a:rPr lang="mr-IN" dirty="0"/>
              <a:t>–</a:t>
            </a:r>
            <a:r>
              <a:rPr lang="en-US" dirty="0"/>
              <a:t> nurses with higher El performed better and had higher job satisfaction and retention</a:t>
            </a:r>
          </a:p>
          <a:p>
            <a:r>
              <a:rPr lang="en-US" dirty="0"/>
              <a:t>Hong and Lee (2016) </a:t>
            </a:r>
            <a:r>
              <a:rPr lang="mr-IN" dirty="0"/>
              <a:t>–</a:t>
            </a:r>
            <a:r>
              <a:rPr lang="en-US" dirty="0"/>
              <a:t> higher El is associated with</a:t>
            </a:r>
          </a:p>
          <a:p>
            <a:pPr lvl="1"/>
            <a:r>
              <a:rPr lang="en-US" dirty="0"/>
              <a:t>Lower emotional labor</a:t>
            </a:r>
          </a:p>
          <a:p>
            <a:pPr lvl="1"/>
            <a:r>
              <a:rPr lang="en-US" dirty="0"/>
              <a:t>Less job stress</a:t>
            </a:r>
          </a:p>
          <a:p>
            <a:pPr lvl="1"/>
            <a:r>
              <a:rPr lang="en-US" dirty="0"/>
              <a:t>Less turnover intention </a:t>
            </a:r>
          </a:p>
          <a:p>
            <a:endParaRPr lang="en-US" dirty="0"/>
          </a:p>
        </p:txBody>
      </p:sp>
      <p:sp>
        <p:nvSpPr>
          <p:cNvPr id="4" name="Footer Placeholder 3"/>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737987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4200" y="274638"/>
            <a:ext cx="8001000" cy="792162"/>
          </a:xfrm>
        </p:spPr>
        <p:txBody>
          <a:bodyPr>
            <a:normAutofit/>
          </a:bodyPr>
          <a:lstStyle/>
          <a:p>
            <a:r>
              <a:rPr lang="en-US" dirty="0"/>
              <a:t>Need to Include EI in NA Selection</a:t>
            </a:r>
          </a:p>
        </p:txBody>
      </p:sp>
      <p:sp>
        <p:nvSpPr>
          <p:cNvPr id="7" name="Content Placeholder 6"/>
          <p:cNvSpPr>
            <a:spLocks noGrp="1"/>
          </p:cNvSpPr>
          <p:nvPr>
            <p:ph idx="1"/>
          </p:nvPr>
        </p:nvSpPr>
        <p:spPr>
          <a:xfrm>
            <a:off x="584200" y="1219200"/>
            <a:ext cx="7950200" cy="4267200"/>
          </a:xfrm>
        </p:spPr>
        <p:txBody>
          <a:bodyPr>
            <a:normAutofit lnSpcReduction="10000"/>
          </a:bodyPr>
          <a:lstStyle/>
          <a:p>
            <a:r>
              <a:rPr lang="en-US" dirty="0">
                <a:solidFill>
                  <a:schemeClr val="tx2">
                    <a:lumMod val="60000"/>
                    <a:lumOff val="40000"/>
                  </a:schemeClr>
                </a:solidFill>
              </a:rPr>
              <a:t>Cadman &amp; Brewer (2001) advocated using EI to SELECT NA students because of importance of EI to academic &amp; nursing success </a:t>
            </a:r>
          </a:p>
          <a:p>
            <a:r>
              <a:rPr lang="en-US" dirty="0">
                <a:solidFill>
                  <a:schemeClr val="tx2">
                    <a:lumMod val="60000"/>
                    <a:lumOff val="40000"/>
                  </a:schemeClr>
                </a:solidFill>
              </a:rPr>
              <a:t>Freshwater &amp; Stickle (2004); developed a model of transformative learning that included El</a:t>
            </a:r>
          </a:p>
          <a:p>
            <a:r>
              <a:rPr lang="en-US" b="1" dirty="0">
                <a:solidFill>
                  <a:schemeClr val="tx2">
                    <a:lumMod val="60000"/>
                    <a:lumOff val="40000"/>
                  </a:schemeClr>
                </a:solidFill>
              </a:rPr>
              <a:t>El does NOT increase during the NA graduate program</a:t>
            </a:r>
            <a:r>
              <a:rPr lang="en-US" dirty="0">
                <a:solidFill>
                  <a:schemeClr val="tx2">
                    <a:lumMod val="60000"/>
                    <a:lumOff val="40000"/>
                  </a:schemeClr>
                </a:solidFill>
              </a:rPr>
              <a:t>; comparison of 1</a:t>
            </a:r>
            <a:r>
              <a:rPr lang="en-US" baseline="30000" dirty="0">
                <a:solidFill>
                  <a:schemeClr val="tx2">
                    <a:lumMod val="60000"/>
                    <a:lumOff val="40000"/>
                  </a:schemeClr>
                </a:solidFill>
              </a:rPr>
              <a:t>st</a:t>
            </a:r>
            <a:r>
              <a:rPr lang="en-US" dirty="0">
                <a:solidFill>
                  <a:schemeClr val="tx2">
                    <a:lumMod val="60000"/>
                    <a:lumOff val="40000"/>
                  </a:schemeClr>
                </a:solidFill>
              </a:rPr>
              <a:t> semester to last semester students revealed no difference (Collins &amp; Andrejco, 2015); </a:t>
            </a:r>
            <a:r>
              <a:rPr lang="en-US" b="1" dirty="0">
                <a:solidFill>
                  <a:schemeClr val="tx2">
                    <a:lumMod val="60000"/>
                    <a:lumOff val="40000"/>
                  </a:schemeClr>
                </a:solidFill>
              </a:rPr>
              <a:t>THUS, need to select for El or teach it!</a:t>
            </a:r>
          </a:p>
          <a:p>
            <a:endParaRPr lang="en-US" dirty="0">
              <a:solidFill>
                <a:schemeClr val="tx2">
                  <a:lumMod val="60000"/>
                  <a:lumOff val="40000"/>
                </a:schemeClr>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5" name="Footer Placeholder 4"/>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75661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An Overview of Today’s Session </a:t>
            </a:r>
          </a:p>
        </p:txBody>
      </p:sp>
      <p:sp>
        <p:nvSpPr>
          <p:cNvPr id="3" name="Content Placeholder 2"/>
          <p:cNvSpPr>
            <a:spLocks noGrp="1"/>
          </p:cNvSpPr>
          <p:nvPr>
            <p:ph idx="1"/>
            <p:custDataLst>
              <p:tags r:id="rId2"/>
            </p:custDataLst>
          </p:nvPr>
        </p:nvSpPr>
        <p:spPr>
          <a:xfrm>
            <a:off x="609600" y="1295400"/>
            <a:ext cx="6629400" cy="4343399"/>
          </a:xfrm>
        </p:spPr>
        <p:txBody>
          <a:bodyPr>
            <a:normAutofit/>
          </a:bodyPr>
          <a:lstStyle/>
          <a:p>
            <a:r>
              <a:rPr lang="en-US" sz="3200"/>
              <a:t>Understand what emotional intelligence (EI) is</a:t>
            </a:r>
          </a:p>
          <a:p>
            <a:r>
              <a:rPr lang="en-US" sz="3200"/>
              <a:t>Describe how EI relates to success as a NA and in graduate school</a:t>
            </a:r>
          </a:p>
          <a:p>
            <a:r>
              <a:rPr lang="en-US" sz="3200"/>
              <a:t>Describe how to measure applicants’ El in the admissions process.  </a:t>
            </a:r>
          </a:p>
          <a:p>
            <a:r>
              <a:rPr lang="en-US" sz="3200"/>
              <a:t>Answer your questions! </a:t>
            </a:r>
            <a:endParaRPr lang="en-US" sz="3200">
              <a:solidFill>
                <a:srgbClr val="FF0000"/>
              </a:solidFill>
            </a:endParaRPr>
          </a:p>
          <a:p>
            <a:pPr marL="0" indent="0">
              <a:buNone/>
            </a:pPr>
            <a:endParaRPr lang="en-US"/>
          </a:p>
          <a:p>
            <a:endParaRPr lang="en-US"/>
          </a:p>
        </p:txBody>
      </p:sp>
      <p:pic>
        <p:nvPicPr>
          <p:cNvPr id="1026" name="Picture 2" descr="http://www.executivecoachinnewyork.com/wp-content/uploads/2013/04/keys.jpg"/>
          <p:cNvPicPr>
            <a:picLocks noChangeAspect="1" noChangeArrowheads="1"/>
          </p:cNvPicPr>
          <p:nvPr/>
        </p:nvPicPr>
        <p:blipFill rotWithShape="1">
          <a:blip r:embed="rId5" cstate="print">
            <a:clrChange>
              <a:clrFrom>
                <a:srgbClr val="F9F8FD"/>
              </a:clrFrom>
              <a:clrTo>
                <a:srgbClr val="F9F8FD">
                  <a:alpha val="0"/>
                </a:srgbClr>
              </a:clrTo>
            </a:clrChange>
            <a:extLst>
              <a:ext uri="{28A0092B-C50C-407E-A947-70E740481C1C}">
                <a14:useLocalDpi xmlns:a14="http://schemas.microsoft.com/office/drawing/2010/main" val="0"/>
              </a:ext>
            </a:extLst>
          </a:blip>
          <a:srcRect l="6517" r="8759"/>
          <a:stretch/>
        </p:blipFill>
        <p:spPr bwMode="auto">
          <a:xfrm>
            <a:off x="6019800" y="609600"/>
            <a:ext cx="2667000" cy="282570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514743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914400"/>
            <a:ext cx="8040687" cy="4854575"/>
          </a:xfrm>
        </p:spPr>
        <p:txBody>
          <a:bodyPr>
            <a:normAutofit/>
          </a:bodyPr>
          <a:lstStyle/>
          <a:p>
            <a:pPr algn="ctr"/>
            <a:r>
              <a:rPr lang="en-US" sz="7200" dirty="0"/>
              <a:t>INTRODUCTION TO EMOTIONAL INTELLIGENCE</a:t>
            </a:r>
            <a:br>
              <a:rPr lang="en-US" sz="7200" dirty="0"/>
            </a:br>
            <a:endParaRPr lang="en-US" sz="7200" dirty="0"/>
          </a:p>
        </p:txBody>
      </p:sp>
      <p:sp>
        <p:nvSpPr>
          <p:cNvPr id="2" name="Footer Placeholder 1"/>
          <p:cNvSpPr>
            <a:spLocks noGrp="1"/>
          </p:cNvSpPr>
          <p:nvPr>
            <p:ph type="ftr" sz="quarter" idx="11"/>
          </p:nvPr>
        </p:nvSpPr>
        <p:spPr/>
        <p:txBody>
          <a:bodyPr/>
          <a:lstStyle/>
          <a:p>
            <a:pPr>
              <a:defRPr/>
            </a:pPr>
            <a:r>
              <a:rPr lang="en-US" dirty="0"/>
              <a:t>copyright 2013, all rights reserved</a:t>
            </a:r>
          </a:p>
        </p:txBody>
      </p:sp>
    </p:spTree>
    <p:extLst>
      <p:ext uri="{BB962C8B-B14F-4D97-AF65-F5344CB8AC3E}">
        <p14:creationId xmlns:p14="http://schemas.microsoft.com/office/powerpoint/2010/main" val="3095045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200" y="274638"/>
            <a:ext cx="8001000" cy="868362"/>
          </a:xfrm>
        </p:spPr>
        <p:txBody>
          <a:bodyPr>
            <a:normAutofit fontScale="90000"/>
          </a:bodyPr>
          <a:lstStyle/>
          <a:p>
            <a:r>
              <a:rPr lang="en-US" dirty="0"/>
              <a:t>3 Major Models of Emotional Intelligence</a:t>
            </a:r>
          </a:p>
        </p:txBody>
      </p:sp>
      <p:sp>
        <p:nvSpPr>
          <p:cNvPr id="6" name="Content Placeholder 5"/>
          <p:cNvSpPr>
            <a:spLocks noGrp="1"/>
          </p:cNvSpPr>
          <p:nvPr>
            <p:ph idx="1"/>
          </p:nvPr>
        </p:nvSpPr>
        <p:spPr>
          <a:xfrm>
            <a:off x="584200" y="1143001"/>
            <a:ext cx="8001000" cy="4648200"/>
          </a:xfrm>
        </p:spPr>
        <p:txBody>
          <a:bodyPr/>
          <a:lstStyle/>
          <a:p>
            <a:r>
              <a:rPr lang="en-US" dirty="0" err="1"/>
              <a:t>EQi</a:t>
            </a:r>
            <a:r>
              <a:rPr lang="en-US" dirty="0"/>
              <a:t> 2.0 -  Baron &amp; </a:t>
            </a:r>
            <a:r>
              <a:rPr lang="en-US" dirty="0" err="1"/>
              <a:t>MultiHealth</a:t>
            </a:r>
            <a:r>
              <a:rPr lang="en-US" dirty="0"/>
              <a:t> Systems</a:t>
            </a:r>
          </a:p>
          <a:p>
            <a:r>
              <a:rPr lang="en-US" dirty="0"/>
              <a:t>MSCEIT </a:t>
            </a:r>
            <a:r>
              <a:rPr lang="mr-IN" dirty="0"/>
              <a:t>–</a:t>
            </a:r>
            <a:r>
              <a:rPr lang="en-US" dirty="0"/>
              <a:t> Mayer, </a:t>
            </a:r>
            <a:r>
              <a:rPr lang="en-US" dirty="0" err="1"/>
              <a:t>Salovey</a:t>
            </a:r>
            <a:r>
              <a:rPr lang="en-US" dirty="0"/>
              <a:t> and Caruso </a:t>
            </a:r>
          </a:p>
          <a:p>
            <a:r>
              <a:rPr lang="en-US" dirty="0"/>
              <a:t>ESCI </a:t>
            </a:r>
            <a:r>
              <a:rPr lang="mr-IN" dirty="0"/>
              <a:t>–</a:t>
            </a:r>
            <a:r>
              <a:rPr lang="en-US" dirty="0"/>
              <a:t> Goleman</a:t>
            </a:r>
          </a:p>
          <a:p>
            <a:pPr marL="0" indent="0">
              <a:buNone/>
            </a:pPr>
            <a:r>
              <a:rPr lang="en-US" dirty="0"/>
              <a:t>ALL models measure</a:t>
            </a:r>
          </a:p>
          <a:p>
            <a:pPr marL="514350" indent="-514350">
              <a:buAutoNum type="arabicPeriod"/>
            </a:pPr>
            <a:r>
              <a:rPr lang="en-US" b="1" dirty="0"/>
              <a:t>Self—awareness</a:t>
            </a:r>
            <a:r>
              <a:rPr lang="en-US" dirty="0"/>
              <a:t> of emotions and triggers</a:t>
            </a:r>
          </a:p>
          <a:p>
            <a:pPr marL="514350" indent="-514350">
              <a:buAutoNum type="arabicPeriod"/>
            </a:pPr>
            <a:r>
              <a:rPr lang="en-US" b="1" dirty="0"/>
              <a:t>Self-management</a:t>
            </a:r>
            <a:r>
              <a:rPr lang="en-US" dirty="0"/>
              <a:t>  (stress, decision making, etc.)</a:t>
            </a:r>
          </a:p>
          <a:p>
            <a:pPr marL="514350" indent="-514350">
              <a:buAutoNum type="arabicPeriod"/>
            </a:pPr>
            <a:r>
              <a:rPr lang="en-US" b="1" dirty="0"/>
              <a:t>Other awareness </a:t>
            </a:r>
            <a:r>
              <a:rPr lang="en-US" dirty="0"/>
              <a:t>(their emotions, empathy, etc.)</a:t>
            </a:r>
          </a:p>
          <a:p>
            <a:pPr marL="514350" indent="-514350">
              <a:buAutoNum type="arabicPeriod"/>
            </a:pPr>
            <a:r>
              <a:rPr lang="en-US" b="1" dirty="0"/>
              <a:t>Management of relationships </a:t>
            </a:r>
            <a:r>
              <a:rPr lang="en-US" dirty="0"/>
              <a:t>(working effectively with others)</a:t>
            </a:r>
            <a:endParaRPr lang="en-US" b="1" dirty="0"/>
          </a:p>
          <a:p>
            <a:pPr marL="514350" indent="-514350">
              <a:buAutoNum type="arabicPeriod"/>
            </a:pP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547082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84200" y="274638"/>
            <a:ext cx="7112000" cy="944562"/>
          </a:xfrm>
        </p:spPr>
        <p:txBody>
          <a:bodyPr>
            <a:normAutofit/>
          </a:bodyPr>
          <a:lstStyle/>
          <a:p>
            <a:r>
              <a:rPr kumimoji="1" lang="en-US"/>
              <a:t>The EQ-i</a:t>
            </a:r>
            <a:r>
              <a:rPr kumimoji="1" lang="en-US" baseline="30000"/>
              <a:t>2.0</a:t>
            </a:r>
            <a:r>
              <a:rPr kumimoji="1" lang="en-US"/>
              <a:t> Model</a:t>
            </a:r>
            <a:endParaRPr lang="en-US"/>
          </a:p>
        </p:txBody>
      </p:sp>
      <p:pic>
        <p:nvPicPr>
          <p:cNvPr id="4" name="Picture 3" descr="EQi2 0 Model"/>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67000" y="1005332"/>
            <a:ext cx="4785868" cy="4785868"/>
          </a:xfrm>
          <a:prstGeom prst="rect">
            <a:avLst/>
          </a:prstGeom>
          <a:noFill/>
          <a:ln w="9525">
            <a:noFill/>
            <a:miter lim="800000"/>
            <a:headEnd/>
            <a:tailEnd/>
          </a:ln>
        </p:spPr>
      </p:pic>
      <p:sp>
        <p:nvSpPr>
          <p:cNvPr id="5" name="Text Box 4"/>
          <p:cNvSpPr txBox="1">
            <a:spLocks noChangeArrowheads="1"/>
          </p:cNvSpPr>
          <p:nvPr>
            <p:custDataLst>
              <p:tags r:id="rId2"/>
            </p:custDataLst>
          </p:nvPr>
        </p:nvSpPr>
        <p:spPr bwMode="auto">
          <a:xfrm>
            <a:off x="2057400" y="6108475"/>
            <a:ext cx="7222976" cy="246221"/>
          </a:xfrm>
          <a:prstGeom prst="rect">
            <a:avLst/>
          </a:prstGeom>
          <a:noFill/>
          <a:ln w="9525">
            <a:noFill/>
            <a:miter lim="800000"/>
            <a:headEnd/>
            <a:tailEnd/>
          </a:ln>
        </p:spPr>
        <p:txBody>
          <a:bodyPr wrap="square">
            <a:spAutoFit/>
          </a:bodyPr>
          <a:lstStyle/>
          <a:p>
            <a:r>
              <a:rPr lang="en-US" sz="1000" i="1">
                <a:latin typeface="+mn-lt"/>
              </a:rPr>
              <a:t>Copyright (C) 2011 Multi-Health Systems Inc. All rights reserved.  Based on the Bar-On EQ-i model by Reuven Bar-On, copyright 1997.</a:t>
            </a:r>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152048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752600"/>
            <a:ext cx="8001000" cy="2057400"/>
          </a:xfrm>
        </p:spPr>
        <p:txBody>
          <a:bodyPr>
            <a:normAutofit/>
          </a:bodyPr>
          <a:lstStyle/>
          <a:p>
            <a:pPr algn="ctr"/>
            <a:r>
              <a:rPr lang="en-US" sz="7200"/>
              <a:t>SELF AWARENESS</a:t>
            </a:r>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060592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custDataLst>
              <p:tags r:id="rId1"/>
            </p:custDataLst>
          </p:nvPr>
        </p:nvSpPr>
        <p:spPr/>
        <p:txBody>
          <a:bodyPr>
            <a:normAutofit/>
          </a:bodyPr>
          <a:lstStyle/>
          <a:p>
            <a:pPr marL="0" indent="0"/>
            <a:r>
              <a:rPr lang="en-US" sz="4000"/>
              <a:t>Emotional Self-awareness  (ESA)</a:t>
            </a:r>
          </a:p>
        </p:txBody>
      </p:sp>
      <p:sp>
        <p:nvSpPr>
          <p:cNvPr id="21507" name="Rectangle 3"/>
          <p:cNvSpPr>
            <a:spLocks noGrp="1" noChangeArrowheads="1"/>
          </p:cNvSpPr>
          <p:nvPr>
            <p:ph idx="1"/>
            <p:custDataLst>
              <p:tags r:id="rId2"/>
            </p:custDataLst>
          </p:nvPr>
        </p:nvSpPr>
        <p:spPr>
          <a:xfrm>
            <a:off x="584200" y="1295400"/>
            <a:ext cx="8001000" cy="4830763"/>
          </a:xfrm>
        </p:spPr>
        <p:txBody>
          <a:bodyPr>
            <a:normAutofit lnSpcReduction="10000"/>
          </a:bodyPr>
          <a:lstStyle/>
          <a:p>
            <a:r>
              <a:rPr lang="en-US" sz="3200" dirty="0"/>
              <a:t>Recognize emotions as they happen</a:t>
            </a:r>
          </a:p>
          <a:p>
            <a:r>
              <a:rPr lang="en-US" sz="3200" dirty="0"/>
              <a:t>Understand what triggers different emotions in you – what are your </a:t>
            </a:r>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HOT BUTTONS? </a:t>
            </a:r>
          </a:p>
          <a:p>
            <a:r>
              <a:rPr lang="en-US" sz="3200" dirty="0"/>
              <a:t>Impact of your emotions on others</a:t>
            </a:r>
          </a:p>
          <a:p>
            <a:pPr marL="0" indent="0">
              <a:buNone/>
            </a:pPr>
            <a:r>
              <a:rPr lang="en-US" sz="3200" u="sng" dirty="0"/>
              <a:t>If LOW, NA</a:t>
            </a:r>
          </a:p>
          <a:p>
            <a:r>
              <a:rPr lang="en-US" sz="3200" dirty="0"/>
              <a:t>Blow up, lose control easily </a:t>
            </a:r>
          </a:p>
          <a:p>
            <a:r>
              <a:rPr lang="en-US" sz="3200" dirty="0"/>
              <a:t>Cannot process their reactions effectively</a:t>
            </a:r>
          </a:p>
          <a:p>
            <a:r>
              <a:rPr lang="en-US" sz="3200" dirty="0">
                <a:solidFill>
                  <a:srgbClr val="106BB1"/>
                </a:solidFill>
              </a:rPr>
              <a:t>May respond to everything with anger, not recognize that they are anxious or sad</a:t>
            </a:r>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38720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584200" y="274638"/>
            <a:ext cx="8001000" cy="790575"/>
          </a:xfrm>
        </p:spPr>
        <p:txBody>
          <a:bodyPr>
            <a:normAutofit/>
          </a:bodyPr>
          <a:lstStyle/>
          <a:p>
            <a:r>
              <a:rPr lang="en-US" sz="4000"/>
              <a:t>Self-regard</a:t>
            </a:r>
          </a:p>
        </p:txBody>
      </p:sp>
      <p:sp>
        <p:nvSpPr>
          <p:cNvPr id="6" name="Content Placeholder 5"/>
          <p:cNvSpPr>
            <a:spLocks noGrp="1"/>
          </p:cNvSpPr>
          <p:nvPr>
            <p:ph sz="half" idx="1"/>
            <p:custDataLst>
              <p:tags r:id="rId2"/>
            </p:custDataLst>
          </p:nvPr>
        </p:nvSpPr>
        <p:spPr>
          <a:xfrm>
            <a:off x="381000" y="1065214"/>
            <a:ext cx="4572000" cy="5060950"/>
          </a:xfrm>
        </p:spPr>
        <p:txBody>
          <a:bodyPr>
            <a:normAutofit lnSpcReduction="10000"/>
          </a:bodyPr>
          <a:lstStyle/>
          <a:p>
            <a:r>
              <a:rPr lang="en-US" sz="3200" dirty="0"/>
              <a:t>Understand your strengths and limitations</a:t>
            </a:r>
          </a:p>
          <a:p>
            <a:pPr>
              <a:buFont typeface="Arial" charset="0"/>
              <a:buChar char="•"/>
            </a:pPr>
            <a:r>
              <a:rPr lang="en-US" sz="3200" dirty="0"/>
              <a:t>Accept yourself despite limitations</a:t>
            </a:r>
          </a:p>
          <a:p>
            <a:pPr>
              <a:buFont typeface="Arial" charset="0"/>
              <a:buChar char="•"/>
            </a:pPr>
            <a:r>
              <a:rPr lang="en-US" sz="3200" dirty="0"/>
              <a:t>Confidence</a:t>
            </a:r>
          </a:p>
          <a:p>
            <a:pPr marL="0" indent="0">
              <a:buNone/>
            </a:pPr>
            <a:r>
              <a:rPr lang="en-US" sz="3200" u="sng" dirty="0"/>
              <a:t>If LOW, NA</a:t>
            </a:r>
            <a:r>
              <a:rPr lang="en-US" sz="3200" dirty="0"/>
              <a:t>: blame others, don’t take feedback, lack confidence in challenging situations</a:t>
            </a:r>
          </a:p>
        </p:txBody>
      </p:sp>
      <p:pic>
        <p:nvPicPr>
          <p:cNvPr id="3" name="Content Placeholder 2"/>
          <p:cNvPicPr>
            <a:picLocks noGrp="1" noChangeAspect="1"/>
          </p:cNvPicPr>
          <p:nvPr>
            <p:ph sz="half" idx="2"/>
          </p:nvPr>
        </p:nvPicPr>
        <p:blipFill>
          <a:blip r:embed="rId5"/>
          <a:srcRect l="12567" r="12567"/>
          <a:stretch>
            <a:fillRect/>
          </a:stretch>
        </p:blipFill>
        <p:spPr>
          <a:xfrm>
            <a:off x="5105400" y="1295401"/>
            <a:ext cx="3724420" cy="4343400"/>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738839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Autofit/>
          </a:bodyPr>
          <a:lstStyle/>
          <a:p>
            <a:r>
              <a:rPr lang="en-US" sz="4000"/>
              <a:t>Self-actualization</a:t>
            </a:r>
          </a:p>
        </p:txBody>
      </p:sp>
      <p:pic>
        <p:nvPicPr>
          <p:cNvPr id="6" name="Content Placeholder 5" descr="j0149029.jpg"/>
          <p:cNvPicPr>
            <a:picLocks noGrp="1" noChangeAspect="1"/>
          </p:cNvPicPr>
          <p:nvPr>
            <p:ph sz="half" idx="1"/>
          </p:nvPr>
        </p:nvPicPr>
        <p:blipFill>
          <a:blip r:embed="rId4">
            <a:extLst>
              <a:ext uri="{28A0092B-C50C-407E-A947-70E740481C1C}">
                <a14:useLocalDpi xmlns:a14="http://schemas.microsoft.com/office/drawing/2010/main" val="0"/>
              </a:ext>
            </a:extLst>
          </a:blip>
          <a:srcRect l="20256" r="20256"/>
          <a:stretch>
            <a:fillRect/>
          </a:stretch>
        </p:blipFill>
        <p:spPr>
          <a:xfrm>
            <a:off x="762000" y="1600201"/>
            <a:ext cx="3276600" cy="3928194"/>
          </a:xfrm>
        </p:spPr>
      </p:pic>
      <p:sp>
        <p:nvSpPr>
          <p:cNvPr id="2" name="Content Placeholder 1"/>
          <p:cNvSpPr>
            <a:spLocks noGrp="1"/>
          </p:cNvSpPr>
          <p:nvPr>
            <p:ph sz="half" idx="2"/>
          </p:nvPr>
        </p:nvSpPr>
        <p:spPr>
          <a:xfrm>
            <a:off x="4267200" y="1143000"/>
            <a:ext cx="4419600" cy="4983163"/>
          </a:xfrm>
        </p:spPr>
        <p:txBody>
          <a:bodyPr>
            <a:normAutofit lnSpcReduction="10000"/>
          </a:bodyPr>
          <a:lstStyle/>
          <a:p>
            <a:r>
              <a:rPr lang="en-US" sz="3200" dirty="0"/>
              <a:t>Goal oriented </a:t>
            </a:r>
          </a:p>
          <a:p>
            <a:r>
              <a:rPr lang="en-US" sz="3200" dirty="0"/>
              <a:t>Receives satisfaction from work</a:t>
            </a:r>
          </a:p>
          <a:p>
            <a:r>
              <a:rPr lang="en-US" sz="3200" dirty="0"/>
              <a:t>Strives for self-improvement</a:t>
            </a:r>
          </a:p>
          <a:p>
            <a:pPr marL="0" indent="0">
              <a:buNone/>
            </a:pPr>
            <a:r>
              <a:rPr lang="en-US" sz="3200" u="sng" dirty="0"/>
              <a:t>If Low, NA</a:t>
            </a:r>
            <a:r>
              <a:rPr lang="en-US" sz="3200" dirty="0"/>
              <a:t>: just want degree but not learning, does not stretch self or take advantage of opportunities to learn</a:t>
            </a:r>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94496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09800"/>
            <a:ext cx="8001000" cy="1143000"/>
          </a:xfrm>
        </p:spPr>
        <p:txBody>
          <a:bodyPr>
            <a:noAutofit/>
          </a:bodyPr>
          <a:lstStyle/>
          <a:p>
            <a:pPr algn="ctr"/>
            <a:r>
              <a:rPr lang="en-US" sz="7200"/>
              <a:t>SELF PERCEPTION (COMMUNICATION)</a:t>
            </a:r>
          </a:p>
        </p:txBody>
      </p:sp>
      <p:sp>
        <p:nvSpPr>
          <p:cNvPr id="5" name="Footer Placeholder 4"/>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139918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4000"/>
              <a:t>Emotional Expression (EE)</a:t>
            </a:r>
          </a:p>
        </p:txBody>
      </p:sp>
      <p:sp>
        <p:nvSpPr>
          <p:cNvPr id="3" name="Content Placeholder 2"/>
          <p:cNvSpPr>
            <a:spLocks noGrp="1"/>
          </p:cNvSpPr>
          <p:nvPr>
            <p:ph idx="1"/>
            <p:custDataLst>
              <p:tags r:id="rId2"/>
            </p:custDataLst>
          </p:nvPr>
        </p:nvSpPr>
        <p:spPr>
          <a:xfrm>
            <a:off x="457200" y="1143000"/>
            <a:ext cx="8229600" cy="4602163"/>
          </a:xfrm>
        </p:spPr>
        <p:txBody>
          <a:bodyPr>
            <a:normAutofit fontScale="92500" lnSpcReduction="10000"/>
          </a:bodyPr>
          <a:lstStyle/>
          <a:p>
            <a:r>
              <a:rPr lang="en-US" sz="3200"/>
              <a:t>Express feelings </a:t>
            </a:r>
            <a:r>
              <a:rPr lang="en-US" sz="3200" b="1"/>
              <a:t>effectively</a:t>
            </a:r>
          </a:p>
          <a:p>
            <a:pPr marL="0" indent="0">
              <a:buNone/>
            </a:pPr>
            <a:r>
              <a:rPr lang="en-US" sz="3200"/>
              <a:t>verbally &amp; non-verbally</a:t>
            </a:r>
          </a:p>
          <a:p>
            <a:r>
              <a:rPr lang="en-US" sz="3200"/>
              <a:t>Open, </a:t>
            </a:r>
            <a:r>
              <a:rPr lang="en-US" sz="3200" b="1"/>
              <a:t>appropriate,</a:t>
            </a:r>
          </a:p>
          <a:p>
            <a:pPr marL="0" indent="0">
              <a:buNone/>
            </a:pPr>
            <a:r>
              <a:rPr lang="en-US" sz="3200" b="1"/>
              <a:t> and congruent </a:t>
            </a:r>
            <a:r>
              <a:rPr lang="en-US" sz="3200"/>
              <a:t>in emotions</a:t>
            </a:r>
          </a:p>
          <a:p>
            <a:pPr marL="0" indent="0">
              <a:buNone/>
            </a:pPr>
            <a:r>
              <a:rPr lang="en-US" sz="3200" u="sng"/>
              <a:t>If LOW, NA</a:t>
            </a:r>
          </a:p>
          <a:p>
            <a:r>
              <a:rPr lang="en-US" sz="3200"/>
              <a:t>Miss opportunities to </a:t>
            </a:r>
            <a:r>
              <a:rPr lang="en-US" sz="3200" err="1"/>
              <a:t>moti</a:t>
            </a:r>
            <a:r>
              <a:rPr lang="en-US" sz="3200"/>
              <a:t>-</a:t>
            </a:r>
          </a:p>
          <a:p>
            <a:pPr marL="0" indent="0">
              <a:buNone/>
            </a:pPr>
            <a:r>
              <a:rPr lang="en-US" sz="3200" err="1"/>
              <a:t>vate</a:t>
            </a:r>
            <a:r>
              <a:rPr lang="en-US" sz="3200"/>
              <a:t> patients </a:t>
            </a:r>
          </a:p>
          <a:p>
            <a:r>
              <a:rPr lang="en-US" sz="3200"/>
              <a:t>May have outbursts</a:t>
            </a:r>
            <a:r>
              <a:rPr lang="en-US"/>
              <a:t>	</a:t>
            </a:r>
          </a:p>
          <a:p>
            <a:r>
              <a:rPr lang="en-US" sz="3200"/>
              <a:t>Inappropriate non-verbal (eye roll)</a:t>
            </a:r>
            <a:r>
              <a:rPr lang="en-US"/>
              <a:t>	</a:t>
            </a:r>
          </a:p>
        </p:txBody>
      </p:sp>
      <p:pic>
        <p:nvPicPr>
          <p:cNvPr id="4" name="Content Placeholder 7"/>
          <p:cNvPicPr>
            <a:picLocks noChangeAspect="1"/>
          </p:cNvPicPr>
          <p:nvPr/>
        </p:nvPicPr>
        <p:blipFill>
          <a:blip r:embed="rId4"/>
          <a:srcRect l="16409" r="16409"/>
          <a:stretch>
            <a:fillRect/>
          </a:stretch>
        </p:blipFill>
        <p:spPr>
          <a:xfrm>
            <a:off x="5613401" y="1252728"/>
            <a:ext cx="2971799" cy="3870386"/>
          </a:xfrm>
          <a:prstGeom prst="rect">
            <a:avLst/>
          </a:prstGeom>
        </p:spPr>
      </p:pic>
      <p:sp>
        <p:nvSpPr>
          <p:cNvPr id="5" name="Footer Placeholder 4"/>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739421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en-US" sz="4000"/>
              <a:t>Independence</a:t>
            </a:r>
          </a:p>
        </p:txBody>
      </p:sp>
      <p:sp>
        <p:nvSpPr>
          <p:cNvPr id="3" name="Content Placeholder 2"/>
          <p:cNvSpPr>
            <a:spLocks noGrp="1"/>
          </p:cNvSpPr>
          <p:nvPr>
            <p:ph sz="half" idx="1"/>
            <p:custDataLst>
              <p:tags r:id="rId2"/>
            </p:custDataLst>
          </p:nvPr>
        </p:nvSpPr>
        <p:spPr>
          <a:xfrm>
            <a:off x="457200" y="1295401"/>
            <a:ext cx="4953000" cy="4343400"/>
          </a:xfrm>
        </p:spPr>
        <p:txBody>
          <a:bodyPr>
            <a:normAutofit fontScale="77500" lnSpcReduction="20000"/>
          </a:bodyPr>
          <a:lstStyle/>
          <a:p>
            <a:r>
              <a:rPr lang="en-US" sz="3900" dirty="0"/>
              <a:t>Self-directed</a:t>
            </a:r>
          </a:p>
          <a:p>
            <a:r>
              <a:rPr lang="en-US" sz="3900" dirty="0"/>
              <a:t>Free of emotional dependency</a:t>
            </a:r>
          </a:p>
          <a:p>
            <a:r>
              <a:rPr lang="en-US" sz="3900" dirty="0"/>
              <a:t>Avoid need for reassurance</a:t>
            </a:r>
            <a:endParaRPr lang="en-US" sz="3900" u="sng" dirty="0"/>
          </a:p>
          <a:p>
            <a:pPr marL="0" indent="0">
              <a:buNone/>
            </a:pPr>
            <a:r>
              <a:rPr lang="en-US" sz="3900" u="sng" dirty="0"/>
              <a:t>If LOW, NA</a:t>
            </a:r>
          </a:p>
          <a:p>
            <a:r>
              <a:rPr lang="en-US" sz="3900" dirty="0"/>
              <a:t>Over-relies on faculty for help, even on tasks should have mastered</a:t>
            </a:r>
          </a:p>
          <a:p>
            <a:r>
              <a:rPr lang="en-US" sz="3900" dirty="0"/>
              <a:t>Needs reassurance often</a:t>
            </a:r>
          </a:p>
          <a:p>
            <a:r>
              <a:rPr lang="en-US" sz="3900" dirty="0"/>
              <a:t>Takes up lots of faculty time!</a:t>
            </a:r>
          </a:p>
        </p:txBody>
      </p:sp>
      <p:sp>
        <p:nvSpPr>
          <p:cNvPr id="4" name="Content Placeholder 3"/>
          <p:cNvSpPr>
            <a:spLocks noGrp="1"/>
          </p:cNvSpPr>
          <p:nvPr>
            <p:ph sz="half" idx="2"/>
          </p:nvPr>
        </p:nvSpPr>
        <p:spPr>
          <a:xfrm>
            <a:off x="4648200" y="990601"/>
            <a:ext cx="4038600" cy="4191000"/>
          </a:xfrm>
        </p:spPr>
        <p:txBody>
          <a:bodyPr>
            <a:normAutofit fontScale="77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en-US"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HELP ME!</a:t>
            </a:r>
          </a:p>
          <a:p>
            <a:pPr marL="0" indent="0" algn="ctr">
              <a:buNone/>
            </a:pPr>
            <a:r>
              <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t>
            </a:r>
          </a:p>
          <a:p>
            <a:pPr marL="0" indent="0" algn="ctr">
              <a:buNone/>
            </a:pPr>
            <a:r>
              <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CAN DO IT</a:t>
            </a:r>
          </a:p>
          <a:p>
            <a:pPr marL="0" indent="0" algn="ctr">
              <a:buNone/>
            </a:pPr>
            <a:r>
              <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MYSELF!</a:t>
            </a:r>
          </a:p>
          <a:p>
            <a:pPr marL="0" indent="0" algn="ctr">
              <a:buNone/>
            </a:pPr>
            <a:endParaRPr lang="en-US" sz="6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Footer Placeholder 4"/>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191387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200" y="274638"/>
            <a:ext cx="8001000" cy="4678362"/>
          </a:xfrm>
        </p:spPr>
        <p:txBody>
          <a:bodyPr>
            <a:normAutofit/>
          </a:bodyPr>
          <a:lstStyle/>
          <a:p>
            <a:pPr algn="ctr"/>
            <a:r>
              <a:rPr lang="en-US" sz="4000"/>
              <a:t>WHY EMOTIONAL INTELLIGENCE?</a:t>
            </a:r>
            <a:br>
              <a:rPr lang="en-US" sz="4000"/>
            </a:br>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1748206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br>
              <a:rPr lang="en-US" b="1"/>
            </a:br>
            <a:r>
              <a:rPr lang="en-US" sz="4400"/>
              <a:t>Assertiveness</a:t>
            </a:r>
            <a:br>
              <a:rPr lang="en-US" sz="4900" b="1"/>
            </a:br>
            <a:endParaRPr lang="en-US" sz="4900"/>
          </a:p>
        </p:txBody>
      </p:sp>
      <p:sp>
        <p:nvSpPr>
          <p:cNvPr id="3" name="Content Placeholder 2"/>
          <p:cNvSpPr>
            <a:spLocks noGrp="1"/>
          </p:cNvSpPr>
          <p:nvPr>
            <p:ph sz="half" idx="1"/>
            <p:custDataLst>
              <p:tags r:id="rId2"/>
            </p:custDataLst>
          </p:nvPr>
        </p:nvSpPr>
        <p:spPr>
          <a:xfrm>
            <a:off x="457200" y="1066800"/>
            <a:ext cx="7772400" cy="4800601"/>
          </a:xfrm>
        </p:spPr>
        <p:txBody>
          <a:bodyPr>
            <a:noAutofit/>
          </a:bodyPr>
          <a:lstStyle/>
          <a:p>
            <a:r>
              <a:rPr lang="en-US" sz="3200" dirty="0"/>
              <a:t>Express thoughts, feelings and opinions </a:t>
            </a:r>
            <a:r>
              <a:rPr lang="en-US" sz="3200" b="1" dirty="0"/>
              <a:t>appropriately</a:t>
            </a:r>
          </a:p>
          <a:p>
            <a:r>
              <a:rPr lang="en-US" sz="3200" dirty="0"/>
              <a:t>Take up for self in non-offensive ways</a:t>
            </a:r>
          </a:p>
          <a:p>
            <a:r>
              <a:rPr lang="en-US" sz="3200" dirty="0"/>
              <a:t>Courage to confront appropriately – 84% of mistakes in medical situations are “overlooked” or not reported by others </a:t>
            </a:r>
            <a:r>
              <a:rPr lang="en-US" sz="2400" dirty="0"/>
              <a:t>(Patterson, </a:t>
            </a:r>
            <a:r>
              <a:rPr lang="en-US" sz="2400" dirty="0" err="1"/>
              <a:t>Grenny</a:t>
            </a:r>
            <a:r>
              <a:rPr lang="en-US" sz="2400" dirty="0"/>
              <a:t>, McMillan, &amp; Switzer, 2012)</a:t>
            </a:r>
          </a:p>
          <a:p>
            <a:pPr marL="0" indent="0">
              <a:buNone/>
            </a:pPr>
            <a:r>
              <a:rPr lang="en-US" u="sng" dirty="0"/>
              <a:t>If LOW, NA</a:t>
            </a:r>
            <a:r>
              <a:rPr lang="en-US" dirty="0"/>
              <a:t>: passive when should offer an opinion, taken advantage of, lets patients or others dominate</a:t>
            </a:r>
          </a:p>
          <a:p>
            <a:pPr marL="0" indent="0">
              <a:buNone/>
            </a:pPr>
            <a:endParaRPr lang="en-US" sz="2400" dirty="0"/>
          </a:p>
        </p:txBody>
      </p:sp>
      <p:sp>
        <p:nvSpPr>
          <p:cNvPr id="4" name="Footer Placeholder 3"/>
          <p:cNvSpPr>
            <a:spLocks noGrp="1"/>
          </p:cNvSpPr>
          <p:nvPr>
            <p:ph type="ftr" sz="quarter" idx="11"/>
          </p:nvPr>
        </p:nvSpPr>
        <p:spPr/>
        <p:txBody>
          <a:bodyPr/>
          <a:lstStyle/>
          <a:p>
            <a:pPr>
              <a:defRPr/>
            </a:pPr>
            <a:r>
              <a:rPr lang="en-US"/>
              <a:t>copyright 2013, all rights reserved</a:t>
            </a:r>
          </a:p>
        </p:txBody>
      </p:sp>
      <p:sp>
        <p:nvSpPr>
          <p:cNvPr id="5" name="Content Placeholder 4"/>
          <p:cNvSpPr>
            <a:spLocks noGrp="1"/>
          </p:cNvSpPr>
          <p:nvPr>
            <p:ph sz="half" idx="2"/>
          </p:nvPr>
        </p:nvSpPr>
        <p:spPr>
          <a:xfrm>
            <a:off x="4038600" y="457200"/>
            <a:ext cx="4191000" cy="609600"/>
          </a:xfrm>
        </p:spPr>
        <p:txBody>
          <a:bodyPr>
            <a:normAutofit fontScale="62500" lnSpcReduction="20000"/>
          </a:bodyPr>
          <a:lstStyle/>
          <a:p>
            <a:pPr marL="0" indent="0">
              <a:buNone/>
            </a:pPr>
            <a:endParaRPr lang="en-US">
              <a:hlinkClick r:id="rId5"/>
            </a:endParaRPr>
          </a:p>
          <a:p>
            <a:pPr marL="0" indent="0">
              <a:buNone/>
            </a:pPr>
            <a:r>
              <a:rPr lang="en-US">
                <a:hlinkClick r:id="rId5"/>
              </a:rPr>
              <a:t>Patch Adams - I Want to Leave</a:t>
            </a:r>
            <a:endParaRPr lang="en-US"/>
          </a:p>
        </p:txBody>
      </p:sp>
    </p:spTree>
    <p:extLst>
      <p:ext uri="{BB962C8B-B14F-4D97-AF65-F5344CB8AC3E}">
        <p14:creationId xmlns:p14="http://schemas.microsoft.com/office/powerpoint/2010/main" val="977150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84200" y="1143000"/>
            <a:ext cx="8001000" cy="3810000"/>
          </a:xfrm>
        </p:spPr>
        <p:txBody>
          <a:bodyPr>
            <a:normAutofit/>
          </a:bodyPr>
          <a:lstStyle/>
          <a:p>
            <a:pPr algn="ctr"/>
            <a:r>
              <a:rPr lang="en-US" sz="6600"/>
              <a:t>INTERPERSONAL RELATIONSHIPS</a:t>
            </a:r>
          </a:p>
        </p:txBody>
      </p:sp>
      <p:sp>
        <p:nvSpPr>
          <p:cNvPr id="5" name="Footer Placeholder 4"/>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54281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normAutofit/>
          </a:bodyPr>
          <a:lstStyle/>
          <a:p>
            <a:r>
              <a:rPr lang="en-US" sz="4000"/>
              <a:t>Interpersonal Relationships</a:t>
            </a:r>
          </a:p>
        </p:txBody>
      </p:sp>
      <p:sp>
        <p:nvSpPr>
          <p:cNvPr id="22531" name="Rectangle 3"/>
          <p:cNvSpPr>
            <a:spLocks noGrp="1" noChangeArrowheads="1"/>
          </p:cNvSpPr>
          <p:nvPr>
            <p:ph idx="1"/>
            <p:custDataLst>
              <p:tags r:id="rId2"/>
            </p:custDataLst>
          </p:nvPr>
        </p:nvSpPr>
        <p:spPr>
          <a:xfrm>
            <a:off x="584200" y="1371600"/>
            <a:ext cx="8001000" cy="4754563"/>
          </a:xfrm>
        </p:spPr>
        <p:txBody>
          <a:bodyPr>
            <a:normAutofit/>
          </a:bodyPr>
          <a:lstStyle/>
          <a:p>
            <a:r>
              <a:rPr lang="en-US" sz="3200" dirty="0"/>
              <a:t>Degree to which you can have mutual and enjoyable relationships with others, be appropriately vulnerable, share feelings</a:t>
            </a:r>
          </a:p>
          <a:p>
            <a:r>
              <a:rPr lang="en-US" sz="3200" dirty="0"/>
              <a:t>Build trust </a:t>
            </a:r>
          </a:p>
          <a:p>
            <a:pPr marL="0" indent="0">
              <a:buNone/>
            </a:pPr>
            <a:r>
              <a:rPr lang="en-US" sz="3200" u="sng" dirty="0"/>
              <a:t>If LOW, NA</a:t>
            </a:r>
          </a:p>
          <a:p>
            <a:r>
              <a:rPr lang="en-US" sz="3200" dirty="0"/>
              <a:t>Disconnected</a:t>
            </a:r>
          </a:p>
          <a:p>
            <a:r>
              <a:rPr lang="en-US" sz="3200" dirty="0"/>
              <a:t>Often a poor team member </a:t>
            </a:r>
          </a:p>
          <a:p>
            <a:r>
              <a:rPr lang="en-US" sz="3200" dirty="0"/>
              <a:t>Cannot motivate others to follow</a:t>
            </a:r>
          </a:p>
        </p:txBody>
      </p:sp>
      <p:pic>
        <p:nvPicPr>
          <p:cNvPr id="3" name="Picture 2" descr="WL002765.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400" y="2862394"/>
            <a:ext cx="1389122" cy="2444209"/>
          </a:xfrm>
          <a:prstGeom prst="rect">
            <a:avLst/>
          </a:prstGeom>
        </p:spPr>
      </p:pic>
      <p:pic>
        <p:nvPicPr>
          <p:cNvPr id="4" name="Picture 3" descr="AA027448.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199" y="2816356"/>
            <a:ext cx="2176357" cy="2971900"/>
          </a:xfrm>
          <a:prstGeom prst="rect">
            <a:avLst/>
          </a:prstGeo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4658616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a:bodyPr>
          <a:lstStyle/>
          <a:p>
            <a:r>
              <a:rPr lang="en-US" sz="4000"/>
              <a:t>Empathy</a:t>
            </a:r>
          </a:p>
        </p:txBody>
      </p:sp>
      <p:pic>
        <p:nvPicPr>
          <p:cNvPr id="7" name="Content Placeholder 6"/>
          <p:cNvPicPr>
            <a:picLocks noGrp="1" noChangeAspect="1"/>
          </p:cNvPicPr>
          <p:nvPr>
            <p:ph sz="half" idx="1"/>
          </p:nvPr>
        </p:nvPicPr>
        <p:blipFill>
          <a:blip r:embed="rId3"/>
          <a:srcRect l="6754" r="6754"/>
          <a:stretch>
            <a:fillRect/>
          </a:stretch>
        </p:blipFill>
        <p:spPr>
          <a:xfrm>
            <a:off x="457201" y="1447801"/>
            <a:ext cx="3505200" cy="3581399"/>
          </a:xfrm>
        </p:spPr>
      </p:pic>
      <p:sp>
        <p:nvSpPr>
          <p:cNvPr id="2" name="Content Placeholder 1"/>
          <p:cNvSpPr>
            <a:spLocks noGrp="1"/>
          </p:cNvSpPr>
          <p:nvPr>
            <p:ph sz="half" idx="2"/>
          </p:nvPr>
        </p:nvSpPr>
        <p:spPr>
          <a:xfrm>
            <a:off x="4114800" y="381000"/>
            <a:ext cx="4572000" cy="5715000"/>
          </a:xfrm>
        </p:spPr>
        <p:txBody>
          <a:bodyPr>
            <a:normAutofit lnSpcReduction="10000"/>
          </a:bodyPr>
          <a:lstStyle/>
          <a:p>
            <a:r>
              <a:rPr lang="en-US" dirty="0"/>
              <a:t>Show interest in and concern for others</a:t>
            </a:r>
          </a:p>
          <a:p>
            <a:r>
              <a:rPr lang="en-US" dirty="0"/>
              <a:t>Aware &amp; understand other’s thoughts &amp; perspectives</a:t>
            </a:r>
          </a:p>
          <a:p>
            <a:r>
              <a:rPr lang="en-US" dirty="0"/>
              <a:t>Don Berwick: hospital CEOs </a:t>
            </a:r>
          </a:p>
          <a:p>
            <a:pPr marL="0" indent="0">
              <a:buNone/>
            </a:pPr>
            <a:r>
              <a:rPr lang="en-US" u="sng" dirty="0"/>
              <a:t>If LOW, NA</a:t>
            </a:r>
            <a:r>
              <a:rPr lang="en-US" dirty="0"/>
              <a:t>: does not listen, cannot connect with patients’ fears, etc.; perceived as “cold” &amp; ineffective</a:t>
            </a:r>
          </a:p>
          <a:p>
            <a:pPr marL="0" indent="0">
              <a:buNone/>
            </a:pPr>
            <a:r>
              <a:rPr lang="en-US" sz="2600" dirty="0">
                <a:hlinkClick r:id="rId4"/>
              </a:rPr>
              <a:t>https://www.youtube.com/watch?v=1RXiN</a:t>
            </a:r>
            <a:fld id="{E7B72F1F-064A-B542-91AC-1B306BADCC3B}" type="slidenum">
              <a:rPr lang="en-US" sz="2600" smtClean="0">
                <a:hlinkClick r:id="rId4"/>
              </a:rPr>
              <a:t>33</a:t>
            </a:fld>
            <a:r>
              <a:rPr lang="en-US" sz="2600" dirty="0">
                <a:hlinkClick r:id="rId4"/>
              </a:rPr>
              <a:t>krqxbs&amp;list=RD1RXiNkrqxbs&amp;t=4</a:t>
            </a:r>
            <a:r>
              <a:rPr lang="en-US" sz="2600" dirty="0"/>
              <a:t>  </a:t>
            </a:r>
            <a:r>
              <a:rPr lang="en-US" sz="1800" dirty="0"/>
              <a:t>(Penny’s stuck key)</a:t>
            </a:r>
          </a:p>
          <a:p>
            <a:pPr marL="0" indent="0">
              <a:buNone/>
            </a:pPr>
            <a:endParaRPr lang="en-US" sz="3200" dirty="0"/>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921196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Autofit/>
          </a:bodyPr>
          <a:lstStyle/>
          <a:p>
            <a:br>
              <a:rPr lang="en-US" sz="4000" b="1"/>
            </a:br>
            <a:r>
              <a:rPr lang="en-US" sz="4000"/>
              <a:t>Social Responsibility</a:t>
            </a:r>
            <a:br>
              <a:rPr lang="en-US" sz="4000" b="1"/>
            </a:br>
            <a:endParaRPr lang="en-US" sz="4000"/>
          </a:p>
        </p:txBody>
      </p:sp>
      <p:sp>
        <p:nvSpPr>
          <p:cNvPr id="6" name="Content Placeholder 5"/>
          <p:cNvSpPr>
            <a:spLocks noGrp="1"/>
          </p:cNvSpPr>
          <p:nvPr>
            <p:ph sz="half" idx="1"/>
            <p:custDataLst>
              <p:tags r:id="rId2"/>
            </p:custDataLst>
          </p:nvPr>
        </p:nvSpPr>
        <p:spPr>
          <a:xfrm>
            <a:off x="457200" y="1219200"/>
            <a:ext cx="4038600" cy="4648201"/>
          </a:xfrm>
        </p:spPr>
        <p:txBody>
          <a:bodyPr>
            <a:normAutofit lnSpcReduction="10000"/>
          </a:bodyPr>
          <a:lstStyle/>
          <a:p>
            <a:r>
              <a:rPr lang="en-US"/>
              <a:t>Teamwork and collaboration</a:t>
            </a:r>
          </a:p>
          <a:p>
            <a:r>
              <a:rPr lang="en-US"/>
              <a:t>Doing your fair share</a:t>
            </a:r>
          </a:p>
          <a:p>
            <a:r>
              <a:rPr lang="en-US"/>
              <a:t>Sense of responsibility for others on the team</a:t>
            </a:r>
          </a:p>
          <a:p>
            <a:pPr marL="0" indent="0">
              <a:buNone/>
            </a:pPr>
            <a:r>
              <a:rPr lang="en-US" u="sng"/>
              <a:t>If LOW, NA:</a:t>
            </a:r>
          </a:p>
          <a:p>
            <a:r>
              <a:rPr lang="en-US"/>
              <a:t>try to get out of work</a:t>
            </a:r>
          </a:p>
          <a:p>
            <a:r>
              <a:rPr lang="en-US"/>
              <a:t>leave tasks for others he/she should do</a:t>
            </a:r>
          </a:p>
          <a:p>
            <a:r>
              <a:rPr lang="en-US"/>
              <a:t>“me first” </a:t>
            </a:r>
          </a:p>
        </p:txBody>
      </p:sp>
      <p:pic>
        <p:nvPicPr>
          <p:cNvPr id="3" name="Content Placeholder 2"/>
          <p:cNvPicPr>
            <a:picLocks noGrp="1" noChangeAspect="1"/>
          </p:cNvPicPr>
          <p:nvPr>
            <p:ph sz="half" idx="2"/>
          </p:nvPr>
        </p:nvPicPr>
        <p:blipFill>
          <a:blip r:embed="rId4"/>
          <a:srcRect l="16581" r="16581"/>
          <a:stretch>
            <a:fillRect/>
          </a:stretch>
        </p:blipFill>
        <p:spPr>
          <a:xfrm>
            <a:off x="4800600" y="1219200"/>
            <a:ext cx="3581400" cy="4525963"/>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699673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914400"/>
            <a:ext cx="8040687" cy="4854575"/>
          </a:xfrm>
        </p:spPr>
        <p:txBody>
          <a:bodyPr>
            <a:normAutofit/>
          </a:bodyPr>
          <a:lstStyle/>
          <a:p>
            <a:pPr algn="ctr"/>
            <a:br>
              <a:rPr lang="en-US" sz="7200"/>
            </a:br>
            <a:r>
              <a:rPr lang="en-US" sz="7200"/>
              <a:t>DECISION MAKING</a:t>
            </a:r>
            <a:br>
              <a:rPr lang="en-US" sz="7200"/>
            </a:br>
            <a:endParaRPr lang="en-US" sz="7200"/>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625778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custDataLst>
              <p:tags r:id="rId1"/>
            </p:custDataLst>
          </p:nvPr>
        </p:nvSpPr>
        <p:spPr/>
        <p:txBody>
          <a:bodyPr>
            <a:noAutofit/>
          </a:bodyPr>
          <a:lstStyle/>
          <a:p>
            <a:br>
              <a:rPr lang="en-US" b="1"/>
            </a:br>
            <a:r>
              <a:rPr lang="en-US" sz="4000"/>
              <a:t>Problem Solving</a:t>
            </a:r>
            <a:br>
              <a:rPr lang="en-US" b="1"/>
            </a:br>
            <a:endParaRPr lang="en-US"/>
          </a:p>
        </p:txBody>
      </p:sp>
      <p:sp>
        <p:nvSpPr>
          <p:cNvPr id="23555" name="Rectangle 3"/>
          <p:cNvSpPr>
            <a:spLocks noGrp="1" noChangeArrowheads="1"/>
          </p:cNvSpPr>
          <p:nvPr>
            <p:ph sz="half" idx="1"/>
            <p:custDataLst>
              <p:tags r:id="rId2"/>
            </p:custDataLst>
          </p:nvPr>
        </p:nvSpPr>
        <p:spPr>
          <a:xfrm>
            <a:off x="457200" y="1143000"/>
            <a:ext cx="4800600" cy="4724401"/>
          </a:xfrm>
        </p:spPr>
        <p:txBody>
          <a:bodyPr>
            <a:normAutofit lnSpcReduction="10000"/>
          </a:bodyPr>
          <a:lstStyle/>
          <a:p>
            <a:r>
              <a:rPr lang="en-US" sz="3200" dirty="0"/>
              <a:t>Ability to recognize, define, and systematically address problems in situations </a:t>
            </a:r>
            <a:r>
              <a:rPr lang="en-US" sz="3200" b="1" dirty="0"/>
              <a:t>where emotions are involved</a:t>
            </a:r>
          </a:p>
          <a:p>
            <a:r>
              <a:rPr lang="en-US" sz="3200" dirty="0"/>
              <a:t>Desire to confront  rather than avoid problems</a:t>
            </a:r>
          </a:p>
          <a:p>
            <a:pPr marL="0" indent="0">
              <a:buNone/>
            </a:pPr>
            <a:r>
              <a:rPr lang="en-US" sz="3200" u="sng" dirty="0"/>
              <a:t>If LOW, NA</a:t>
            </a:r>
            <a:r>
              <a:rPr lang="en-US" sz="3200" dirty="0"/>
              <a:t>: “freeze, flee, or fight” instead of problem solving; avoid conflicts</a:t>
            </a:r>
            <a:endParaRPr lang="en-US" dirty="0"/>
          </a:p>
          <a:p>
            <a:endParaRPr lang="en-US" dirty="0"/>
          </a:p>
        </p:txBody>
      </p:sp>
      <p:pic>
        <p:nvPicPr>
          <p:cNvPr id="5" name="Content Placeholder 4"/>
          <p:cNvPicPr>
            <a:picLocks noGrp="1" noChangeAspect="1"/>
          </p:cNvPicPr>
          <p:nvPr>
            <p:ph sz="half" idx="2"/>
          </p:nvPr>
        </p:nvPicPr>
        <p:blipFill>
          <a:blip r:embed="rId5"/>
          <a:srcRect l="7528" r="7528"/>
          <a:stretch>
            <a:fillRect/>
          </a:stretch>
        </p:blipFill>
        <p:spPr>
          <a:xfrm>
            <a:off x="5486400" y="1371600"/>
            <a:ext cx="3048000" cy="3624507"/>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366171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a:xfrm>
            <a:off x="584200" y="274638"/>
            <a:ext cx="8001000" cy="792162"/>
          </a:xfrm>
        </p:spPr>
        <p:txBody>
          <a:bodyPr>
            <a:normAutofit/>
          </a:bodyPr>
          <a:lstStyle/>
          <a:p>
            <a:r>
              <a:rPr lang="en-US" sz="4000"/>
              <a:t>Reality Testing</a:t>
            </a:r>
          </a:p>
        </p:txBody>
      </p:sp>
      <p:sp>
        <p:nvSpPr>
          <p:cNvPr id="8" name="Content Placeholder 7"/>
          <p:cNvSpPr>
            <a:spLocks noGrp="1"/>
          </p:cNvSpPr>
          <p:nvPr>
            <p:ph sz="half" idx="1"/>
            <p:custDataLst>
              <p:tags r:id="rId2"/>
            </p:custDataLst>
          </p:nvPr>
        </p:nvSpPr>
        <p:spPr>
          <a:xfrm>
            <a:off x="457200" y="990600"/>
            <a:ext cx="4495800" cy="4876801"/>
          </a:xfrm>
        </p:spPr>
        <p:txBody>
          <a:bodyPr>
            <a:normAutofit/>
          </a:bodyPr>
          <a:lstStyle/>
          <a:p>
            <a:r>
              <a:rPr lang="en-US" sz="3200" dirty="0"/>
              <a:t>Accurately read facts &amp; the situation, neither over- nor under-react</a:t>
            </a:r>
          </a:p>
          <a:p>
            <a:r>
              <a:rPr lang="en-US" sz="3200" dirty="0"/>
              <a:t>Curious &amp; examining rather than passive </a:t>
            </a:r>
          </a:p>
          <a:p>
            <a:r>
              <a:rPr lang="en-US" sz="3200" dirty="0"/>
              <a:t>Objective, not biased</a:t>
            </a:r>
          </a:p>
          <a:p>
            <a:pPr marL="0" indent="0">
              <a:buNone/>
            </a:pPr>
            <a:r>
              <a:rPr lang="en-US" sz="3200" u="sng" dirty="0"/>
              <a:t>If LOW, NA</a:t>
            </a:r>
            <a:r>
              <a:rPr lang="en-US" sz="3200" dirty="0"/>
              <a:t>: ignore facts they don’t like, do not collect necessary info  </a:t>
            </a:r>
          </a:p>
        </p:txBody>
      </p:sp>
      <p:pic>
        <p:nvPicPr>
          <p:cNvPr id="10" name="Content Placeholder 2"/>
          <p:cNvPicPr>
            <a:picLocks noGrp="1" noChangeAspect="1"/>
          </p:cNvPicPr>
          <p:nvPr>
            <p:ph sz="half" idx="2"/>
          </p:nvPr>
        </p:nvPicPr>
        <p:blipFill>
          <a:blip r:embed="rId5"/>
          <a:srcRect l="18326" r="18326"/>
          <a:stretch>
            <a:fillRect/>
          </a:stretch>
        </p:blipFill>
        <p:spPr>
          <a:xfrm>
            <a:off x="4953000" y="1066801"/>
            <a:ext cx="3505200" cy="4318000"/>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597756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a:bodyPr>
          <a:lstStyle/>
          <a:p>
            <a:r>
              <a:rPr lang="en-US" sz="4000"/>
              <a:t>Impulse Control</a:t>
            </a:r>
          </a:p>
        </p:txBody>
      </p:sp>
      <p:pic>
        <p:nvPicPr>
          <p:cNvPr id="3" name="Content Placeholder 2"/>
          <p:cNvPicPr>
            <a:picLocks noGrp="1" noChangeAspect="1"/>
          </p:cNvPicPr>
          <p:nvPr>
            <p:ph sz="half" idx="1"/>
          </p:nvPr>
        </p:nvPicPr>
        <p:blipFill>
          <a:blip r:embed="rId4"/>
          <a:srcRect l="18418" r="18418"/>
          <a:stretch>
            <a:fillRect/>
          </a:stretch>
        </p:blipFill>
        <p:spPr>
          <a:xfrm>
            <a:off x="457200" y="1524001"/>
            <a:ext cx="3733800" cy="4184381"/>
          </a:xfrm>
        </p:spPr>
      </p:pic>
      <p:sp>
        <p:nvSpPr>
          <p:cNvPr id="2" name="Content Placeholder 1"/>
          <p:cNvSpPr>
            <a:spLocks noGrp="1"/>
          </p:cNvSpPr>
          <p:nvPr>
            <p:ph sz="half" idx="2"/>
          </p:nvPr>
        </p:nvSpPr>
        <p:spPr>
          <a:xfrm>
            <a:off x="4419600" y="990600"/>
            <a:ext cx="4267200" cy="4724401"/>
          </a:xfrm>
        </p:spPr>
        <p:txBody>
          <a:bodyPr>
            <a:normAutofit fontScale="92500" lnSpcReduction="10000"/>
          </a:bodyPr>
          <a:lstStyle/>
          <a:p>
            <a:r>
              <a:rPr lang="en-US" sz="3200" dirty="0"/>
              <a:t>Resist or delay drives or temptations</a:t>
            </a:r>
          </a:p>
          <a:p>
            <a:r>
              <a:rPr lang="en-US" sz="3200" dirty="0"/>
              <a:t>Not over-react</a:t>
            </a:r>
          </a:p>
          <a:p>
            <a:r>
              <a:rPr lang="en-US" sz="3200" dirty="0"/>
              <a:t>Remain patient</a:t>
            </a:r>
          </a:p>
          <a:p>
            <a:pPr marL="0" indent="0">
              <a:buNone/>
            </a:pPr>
            <a:r>
              <a:rPr lang="en-US" dirty="0">
                <a:hlinkClick r:id="rId5"/>
              </a:rPr>
              <a:t>Marshmallow</a:t>
            </a:r>
            <a:endParaRPr lang="en-US" dirty="0"/>
          </a:p>
          <a:p>
            <a:pPr marL="0" indent="0">
              <a:buNone/>
            </a:pPr>
            <a:r>
              <a:rPr lang="en-US" u="sng" dirty="0"/>
              <a:t>If LOW, NA</a:t>
            </a:r>
            <a:r>
              <a:rPr lang="en-US" dirty="0"/>
              <a:t>: may be impatient with patients, put leisure before necessary work, say and do things that create trouble for them, don’t think before acting</a:t>
            </a: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848362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914400"/>
            <a:ext cx="8040687" cy="4854575"/>
          </a:xfrm>
        </p:spPr>
        <p:txBody>
          <a:bodyPr>
            <a:normAutofit/>
          </a:bodyPr>
          <a:lstStyle/>
          <a:p>
            <a:pPr algn="ctr"/>
            <a:r>
              <a:rPr lang="en-US" sz="7200"/>
              <a:t>STRESS MANAGEMENT</a:t>
            </a:r>
            <a:br>
              <a:rPr lang="en-US" sz="7200"/>
            </a:br>
            <a:endParaRPr lang="en-US" sz="7200"/>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625778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200" y="274638"/>
            <a:ext cx="8001000" cy="792162"/>
          </a:xfrm>
        </p:spPr>
        <p:txBody>
          <a:bodyPr>
            <a:normAutofit fontScale="90000"/>
          </a:bodyPr>
          <a:lstStyle/>
          <a:p>
            <a:r>
              <a:rPr lang="en-US"/>
              <a:t>POLL: How important is IQ to your success?</a:t>
            </a:r>
          </a:p>
        </p:txBody>
      </p:sp>
      <p:sp>
        <p:nvSpPr>
          <p:cNvPr id="4" name="Content Placeholder 3"/>
          <p:cNvSpPr>
            <a:spLocks noGrp="1"/>
          </p:cNvSpPr>
          <p:nvPr>
            <p:ph idx="1"/>
          </p:nvPr>
        </p:nvSpPr>
        <p:spPr>
          <a:xfrm>
            <a:off x="533400" y="1066800"/>
            <a:ext cx="8153400" cy="4267201"/>
          </a:xfrm>
        </p:spPr>
        <p:txBody>
          <a:bodyPr>
            <a:normAutofit fontScale="70000" lnSpcReduction="20000"/>
          </a:bodyPr>
          <a:lstStyle/>
          <a:p>
            <a:pPr marL="0" indent="0">
              <a:buNone/>
            </a:pPr>
            <a:r>
              <a:rPr lang="en-US" sz="4400"/>
              <a:t>HINT! IQ opens doors to certain careers, but it typically a poor predictor of  success within a career. </a:t>
            </a:r>
          </a:p>
          <a:p>
            <a:pPr marL="0" indent="0">
              <a:buNone/>
            </a:pPr>
            <a:endParaRPr lang="en-US" sz="3600"/>
          </a:p>
          <a:p>
            <a:pPr marL="0" indent="0">
              <a:buNone/>
            </a:pPr>
            <a:r>
              <a:rPr lang="en-US" sz="4000"/>
              <a:t>On average, what percentage of workplace success </a:t>
            </a:r>
            <a:r>
              <a:rPr lang="en-US" sz="5100" i="1">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within</a:t>
            </a:r>
            <a:r>
              <a:rPr lang="en-US" sz="5100">
                <a:solidFill>
                  <a:srgbClr val="00B050"/>
                </a:solidFill>
                <a:effectLst>
                  <a:outerShdw blurRad="38100" dist="38100" dir="2700000" algn="tl">
                    <a:srgbClr val="000000">
                      <a:alpha val="43137"/>
                    </a:srgbClr>
                  </a:outerShdw>
                </a:effectLst>
              </a:rPr>
              <a:t> </a:t>
            </a:r>
            <a:r>
              <a:rPr lang="en-US" sz="5100" i="1">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rPr>
              <a:t>a career</a:t>
            </a:r>
            <a:r>
              <a:rPr lang="en-US" sz="5100" i="1">
                <a:solidFill>
                  <a:srgbClr val="00B050"/>
                </a:solidFill>
              </a:rPr>
              <a:t> </a:t>
            </a:r>
            <a:r>
              <a:rPr lang="en-US" sz="4000"/>
              <a:t>is predicted by IQ?</a:t>
            </a:r>
          </a:p>
          <a:p>
            <a:pPr marL="514350" indent="-514350">
              <a:buAutoNum type="alphaLcPeriod"/>
            </a:pPr>
            <a:r>
              <a:rPr lang="en-US" sz="4000"/>
              <a:t>1%</a:t>
            </a:r>
          </a:p>
          <a:p>
            <a:pPr marL="514350" indent="-514350">
              <a:buAutoNum type="alphaLcPeriod"/>
            </a:pPr>
            <a:r>
              <a:rPr lang="en-US" sz="4000"/>
              <a:t>6%</a:t>
            </a:r>
          </a:p>
          <a:p>
            <a:pPr marL="514350" indent="-514350">
              <a:buAutoNum type="alphaLcPeriod"/>
            </a:pPr>
            <a:r>
              <a:rPr lang="en-US" sz="4000"/>
              <a:t>20%</a:t>
            </a:r>
          </a:p>
          <a:p>
            <a:pPr marL="514350" indent="-514350">
              <a:buAutoNum type="alphaLcPeriod"/>
            </a:pPr>
            <a:r>
              <a:rPr lang="en-US" sz="4000"/>
              <a:t>50%</a:t>
            </a:r>
          </a:p>
          <a:p>
            <a:pPr marL="514350" indent="-514350">
              <a:buAutoNum type="alphaLcPeriod"/>
            </a:pPr>
            <a:endParaRPr lang="en-US" sz="3600"/>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39295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3"/>
          <p:cNvSpPr>
            <a:spLocks noGrp="1" noChangeArrowheads="1"/>
          </p:cNvSpPr>
          <p:nvPr>
            <p:ph type="title"/>
            <p:custDataLst>
              <p:tags r:id="rId1"/>
            </p:custDataLst>
          </p:nvPr>
        </p:nvSpPr>
        <p:spPr/>
        <p:txBody>
          <a:bodyPr>
            <a:normAutofit/>
          </a:bodyPr>
          <a:lstStyle/>
          <a:p>
            <a:r>
              <a:rPr lang="en-US" sz="4000"/>
              <a:t> Stress Tolerance</a:t>
            </a:r>
          </a:p>
        </p:txBody>
      </p:sp>
      <p:sp>
        <p:nvSpPr>
          <p:cNvPr id="24579" name="Rectangle 2"/>
          <p:cNvSpPr>
            <a:spLocks noGrp="1" noChangeArrowheads="1"/>
          </p:cNvSpPr>
          <p:nvPr>
            <p:ph sz="half" idx="1"/>
            <p:custDataLst>
              <p:tags r:id="rId2"/>
            </p:custDataLst>
          </p:nvPr>
        </p:nvSpPr>
        <p:spPr>
          <a:xfrm>
            <a:off x="457200" y="1371600"/>
            <a:ext cx="4495800" cy="4572001"/>
          </a:xfrm>
        </p:spPr>
        <p:txBody>
          <a:bodyPr>
            <a:normAutofit fontScale="85000" lnSpcReduction="20000"/>
          </a:bodyPr>
          <a:lstStyle/>
          <a:p>
            <a:r>
              <a:rPr lang="en-US" sz="3600" dirty="0"/>
              <a:t>Ability to withstand adverse events and conditions without “falling apart” or losing focus</a:t>
            </a:r>
          </a:p>
          <a:p>
            <a:pPr marL="0" indent="0">
              <a:buNone/>
            </a:pPr>
            <a:r>
              <a:rPr lang="en-US" sz="3600" u="sng" dirty="0"/>
              <a:t>If LOW, NA</a:t>
            </a:r>
            <a:r>
              <a:rPr lang="en-US" sz="3600" dirty="0"/>
              <a:t>: cannot concentrate, flustered, cannot complete assignments or procedures due to cognitive disorganization</a:t>
            </a:r>
          </a:p>
          <a:p>
            <a:pPr marL="0" indent="0">
              <a:buNone/>
            </a:pPr>
            <a:endParaRPr lang="en-US" sz="3600" dirty="0"/>
          </a:p>
          <a:p>
            <a:pPr marL="0" indent="0">
              <a:buNone/>
            </a:pPr>
            <a:endParaRPr lang="en-US" sz="3600" dirty="0"/>
          </a:p>
          <a:p>
            <a:endParaRPr lang="en-US" sz="3600" dirty="0"/>
          </a:p>
          <a:p>
            <a:pPr lvl="1"/>
            <a:endParaRPr lang="en-US" dirty="0"/>
          </a:p>
        </p:txBody>
      </p:sp>
      <p:pic>
        <p:nvPicPr>
          <p:cNvPr id="3" name="Content Placeholder 2"/>
          <p:cNvPicPr>
            <a:picLocks noGrp="1" noChangeAspect="1"/>
          </p:cNvPicPr>
          <p:nvPr>
            <p:ph sz="half" idx="2"/>
          </p:nvPr>
        </p:nvPicPr>
        <p:blipFill>
          <a:blip r:embed="rId5"/>
          <a:srcRect l="9624" r="9624"/>
          <a:stretch>
            <a:fillRect/>
          </a:stretch>
        </p:blipFill>
        <p:spPr>
          <a:xfrm>
            <a:off x="4953000" y="1143000"/>
            <a:ext cx="3632200" cy="4343400"/>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782497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a:bodyPr>
          <a:lstStyle/>
          <a:p>
            <a:r>
              <a:rPr lang="en-US" sz="4000"/>
              <a:t>Flexibility</a:t>
            </a:r>
          </a:p>
        </p:txBody>
      </p:sp>
      <p:pic>
        <p:nvPicPr>
          <p:cNvPr id="9" name="Content Placeholder 8"/>
          <p:cNvPicPr>
            <a:picLocks noGrp="1" noChangeAspect="1"/>
          </p:cNvPicPr>
          <p:nvPr>
            <p:ph sz="half" idx="1"/>
          </p:nvPr>
        </p:nvPicPr>
        <p:blipFill>
          <a:blip r:embed="rId3"/>
          <a:srcRect l="5237" r="5237"/>
          <a:stretch>
            <a:fillRect/>
          </a:stretch>
        </p:blipFill>
        <p:spPr>
          <a:xfrm>
            <a:off x="635713" y="1295400"/>
            <a:ext cx="3707687" cy="3962399"/>
          </a:xfrm>
        </p:spPr>
      </p:pic>
      <p:sp>
        <p:nvSpPr>
          <p:cNvPr id="2" name="Content Placeholder 1"/>
          <p:cNvSpPr>
            <a:spLocks noGrp="1"/>
          </p:cNvSpPr>
          <p:nvPr>
            <p:ph sz="half" idx="2"/>
          </p:nvPr>
        </p:nvSpPr>
        <p:spPr>
          <a:xfrm>
            <a:off x="4394913" y="1066800"/>
            <a:ext cx="4291887" cy="4572001"/>
          </a:xfrm>
        </p:spPr>
        <p:txBody>
          <a:bodyPr>
            <a:normAutofit/>
          </a:bodyPr>
          <a:lstStyle/>
          <a:p>
            <a:r>
              <a:rPr lang="en-US" dirty="0"/>
              <a:t>Ability to adjust emotions, thoughts and behaviors to the situation</a:t>
            </a:r>
          </a:p>
          <a:p>
            <a:r>
              <a:rPr lang="en-US" dirty="0"/>
              <a:t>Accept or initiate change when needed</a:t>
            </a:r>
          </a:p>
          <a:p>
            <a:pPr marL="0" indent="0">
              <a:buNone/>
            </a:pPr>
            <a:r>
              <a:rPr lang="en-US" u="sng" dirty="0"/>
              <a:t>If LOW, NA</a:t>
            </a:r>
            <a:r>
              <a:rPr lang="en-US" dirty="0"/>
              <a:t>: complain about changes in clinical placements, prefer status quo over new techniques, resist unexpected changes</a:t>
            </a:r>
          </a:p>
          <a:p>
            <a:endParaRPr lang="en-US" dirty="0"/>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674472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1"/>
            </p:custDataLst>
          </p:nvPr>
        </p:nvSpPr>
        <p:spPr/>
        <p:txBody>
          <a:bodyPr>
            <a:normAutofit/>
          </a:bodyPr>
          <a:lstStyle/>
          <a:p>
            <a:r>
              <a:rPr lang="en-US" sz="4000"/>
              <a:t>Optimism</a:t>
            </a:r>
          </a:p>
        </p:txBody>
      </p:sp>
      <p:sp>
        <p:nvSpPr>
          <p:cNvPr id="7" name="Content Placeholder 6"/>
          <p:cNvSpPr>
            <a:spLocks noGrp="1"/>
          </p:cNvSpPr>
          <p:nvPr>
            <p:ph sz="half" idx="1"/>
            <p:custDataLst>
              <p:tags r:id="rId2"/>
            </p:custDataLst>
          </p:nvPr>
        </p:nvSpPr>
        <p:spPr>
          <a:xfrm>
            <a:off x="457200" y="1219200"/>
            <a:ext cx="4038600" cy="4906963"/>
          </a:xfrm>
        </p:spPr>
        <p:txBody>
          <a:bodyPr>
            <a:normAutofit lnSpcReduction="10000"/>
          </a:bodyPr>
          <a:lstStyle/>
          <a:p>
            <a:r>
              <a:rPr lang="en-US" sz="3200"/>
              <a:t>Positive attitude</a:t>
            </a:r>
          </a:p>
          <a:p>
            <a:r>
              <a:rPr lang="en-US" sz="3200"/>
              <a:t>Persevere in the face of adversity</a:t>
            </a:r>
          </a:p>
          <a:p>
            <a:pPr marL="0" indent="0">
              <a:buNone/>
            </a:pPr>
            <a:r>
              <a:rPr lang="en-US" sz="3200" u="sng"/>
              <a:t>IF LOW, NA:</a:t>
            </a:r>
          </a:p>
          <a:p>
            <a:r>
              <a:rPr lang="en-US" sz="3200"/>
              <a:t>Expect the worst</a:t>
            </a:r>
          </a:p>
          <a:p>
            <a:r>
              <a:rPr lang="en-US" sz="3200"/>
              <a:t>Frame situations  negatively</a:t>
            </a:r>
          </a:p>
          <a:p>
            <a:r>
              <a:rPr lang="en-US" sz="3200"/>
              <a:t>Lower others’ morale</a:t>
            </a:r>
          </a:p>
          <a:p>
            <a:pPr marL="0" indent="0">
              <a:buNone/>
            </a:pPr>
            <a:endParaRPr lang="en-US">
              <a:solidFill>
                <a:srgbClr val="00B050"/>
              </a:solidFill>
            </a:endParaRPr>
          </a:p>
          <a:p>
            <a:endParaRPr lang="en-US"/>
          </a:p>
        </p:txBody>
      </p:sp>
      <p:pic>
        <p:nvPicPr>
          <p:cNvPr id="4" name="Content Placeholder 3"/>
          <p:cNvPicPr>
            <a:picLocks noGrp="1" noChangeAspect="1"/>
          </p:cNvPicPr>
          <p:nvPr>
            <p:ph sz="half" idx="2"/>
          </p:nvPr>
        </p:nvPicPr>
        <p:blipFill>
          <a:blip r:embed="rId5"/>
          <a:srcRect l="20628" r="20628"/>
          <a:stretch>
            <a:fillRect/>
          </a:stretch>
        </p:blipFill>
        <p:spPr>
          <a:xfrm>
            <a:off x="4495800" y="1066800"/>
            <a:ext cx="4038600" cy="4525963"/>
          </a:xfrm>
        </p:spPr>
      </p:pic>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4075433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4200" y="274638"/>
            <a:ext cx="8102600" cy="5287962"/>
          </a:xfrm>
        </p:spPr>
        <p:txBody>
          <a:bodyPr>
            <a:normAutofit/>
          </a:bodyPr>
          <a:lstStyle/>
          <a:p>
            <a:pPr algn="ctr"/>
            <a:r>
              <a:rPr lang="en-US"/>
              <a:t>SELECTING FOR EMOTIONAL INTELLIGENCE IN THE GRADUATE ADMISSIONS PROCESS</a:t>
            </a:r>
            <a:br>
              <a:rPr lang="en-US"/>
            </a:br>
            <a:br>
              <a:rPr lang="en-US"/>
            </a:br>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65314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Current Admission Methods Not Sufficient</a:t>
            </a:r>
          </a:p>
        </p:txBody>
      </p:sp>
      <p:sp>
        <p:nvSpPr>
          <p:cNvPr id="3" name="Content Placeholder 2"/>
          <p:cNvSpPr>
            <a:spLocks noGrp="1"/>
          </p:cNvSpPr>
          <p:nvPr>
            <p:ph idx="1"/>
          </p:nvPr>
        </p:nvSpPr>
        <p:spPr>
          <a:xfrm>
            <a:off x="584200" y="1219201"/>
            <a:ext cx="8102600" cy="4648200"/>
          </a:xfrm>
        </p:spPr>
        <p:txBody>
          <a:bodyPr/>
          <a:lstStyle/>
          <a:p>
            <a:pPr marL="0" indent="0">
              <a:buNone/>
            </a:pPr>
            <a:r>
              <a:rPr lang="en-US" dirty="0"/>
              <a:t>Unstructured or structured interviews yield a 50% success rate of picking the best applicant</a:t>
            </a:r>
          </a:p>
          <a:p>
            <a:pPr marL="0" indent="0">
              <a:buNone/>
            </a:pPr>
            <a:endParaRPr lang="en-US" dirty="0"/>
          </a:p>
          <a:p>
            <a:pPr marL="0" indent="0">
              <a:buNone/>
            </a:pPr>
            <a:r>
              <a:rPr lang="en-US" dirty="0"/>
              <a:t>Do you want to roll the dice at a </a:t>
            </a:r>
          </a:p>
          <a:p>
            <a:pPr marL="0" indent="0">
              <a:buNone/>
            </a:pPr>
            <a:r>
              <a:rPr lang="en-US" dirty="0"/>
              <a:t>50% success rate with the </a:t>
            </a:r>
          </a:p>
          <a:p>
            <a:pPr marL="0" indent="0">
              <a:buNone/>
            </a:pPr>
            <a:r>
              <a:rPr lang="en-US" dirty="0"/>
              <a:t>consequences of </a:t>
            </a:r>
            <a:r>
              <a:rPr lang="mr-IN" dirty="0"/>
              <a:t>…</a:t>
            </a:r>
            <a:endParaRPr lang="en-US" dirty="0"/>
          </a:p>
          <a:p>
            <a:r>
              <a:rPr lang="en-US" dirty="0"/>
              <a:t>Clinical problems?</a:t>
            </a:r>
          </a:p>
          <a:p>
            <a:r>
              <a:rPr lang="en-US" dirty="0"/>
              <a:t>Greater faculty involvement with problems?</a:t>
            </a:r>
          </a:p>
          <a:p>
            <a:r>
              <a:rPr lang="en-US" dirty="0"/>
              <a:t>Less effective graduates of your program?</a:t>
            </a:r>
          </a:p>
          <a:p>
            <a:endParaRPr lang="en-US" dirty="0"/>
          </a:p>
        </p:txBody>
      </p:sp>
      <p:sp>
        <p:nvSpPr>
          <p:cNvPr id="4" name="Footer Placeholder 3"/>
          <p:cNvSpPr>
            <a:spLocks noGrp="1"/>
          </p:cNvSpPr>
          <p:nvPr>
            <p:ph type="ftr" sz="quarter" idx="11"/>
          </p:nvPr>
        </p:nvSpPr>
        <p:spPr/>
        <p:txBody>
          <a:bodyPr/>
          <a:lstStyle/>
          <a:p>
            <a:pPr>
              <a:defRPr/>
            </a:pPr>
            <a:r>
              <a:rPr lang="en-US"/>
              <a:t>copyright 2013, all rights reserved</a:t>
            </a:r>
          </a:p>
        </p:txBody>
      </p:sp>
      <p:pic>
        <p:nvPicPr>
          <p:cNvPr id="5" name="Picture 4" descr="skd186475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1633" y="2591218"/>
            <a:ext cx="2623567" cy="2433359"/>
          </a:xfrm>
          <a:prstGeom prst="rect">
            <a:avLst/>
          </a:prstGeom>
        </p:spPr>
      </p:pic>
    </p:spTree>
    <p:extLst>
      <p:ext uri="{BB962C8B-B14F-4D97-AF65-F5344CB8AC3E}">
        <p14:creationId xmlns:p14="http://schemas.microsoft.com/office/powerpoint/2010/main" val="29869177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204200" cy="1143000"/>
          </a:xfrm>
        </p:spPr>
        <p:txBody>
          <a:bodyPr>
            <a:normAutofit fontScale="90000"/>
          </a:bodyPr>
          <a:lstStyle/>
          <a:p>
            <a:r>
              <a:rPr lang="en-US" dirty="0"/>
              <a:t>SELECTING STUDENTS: OPTIONS FOR INCLUDING Emotional </a:t>
            </a:r>
            <a:r>
              <a:rPr lang="en-US"/>
              <a:t>Intelligence Screening!</a:t>
            </a:r>
            <a:endParaRPr lang="en-US" dirty="0"/>
          </a:p>
        </p:txBody>
      </p:sp>
      <p:sp>
        <p:nvSpPr>
          <p:cNvPr id="5" name="Content Placeholder 4"/>
          <p:cNvSpPr>
            <a:spLocks noGrp="1"/>
          </p:cNvSpPr>
          <p:nvPr>
            <p:ph idx="1"/>
          </p:nvPr>
        </p:nvSpPr>
        <p:spPr>
          <a:xfrm>
            <a:off x="584200" y="1417637"/>
            <a:ext cx="8001000" cy="4373563"/>
          </a:xfrm>
        </p:spPr>
        <p:txBody>
          <a:bodyPr>
            <a:normAutofit fontScale="92500" lnSpcReduction="10000"/>
          </a:bodyPr>
          <a:lstStyle/>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Emotional Intelligence Interview</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Emotional Intelligence Written Application Question</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dirty="0"/>
              <a:t>Emotional Intelligence Role Play (Simulation)</a:t>
            </a:r>
          </a:p>
          <a:p>
            <a:pPr marL="0" indent="0" defTabSz="914400">
              <a:spcBef>
                <a:spcPts val="0"/>
              </a:spcBef>
              <a:buClrTx/>
              <a:buNone/>
            </a:pPr>
            <a:endParaRPr lang="en-US" dirty="0"/>
          </a:p>
          <a:p>
            <a:pPr marL="0" indent="0" defTabSz="914400">
              <a:spcBef>
                <a:spcPts val="0"/>
              </a:spcBef>
              <a:buClrTx/>
              <a:buNone/>
            </a:pPr>
            <a:r>
              <a:rPr lang="en-US" sz="3000" dirty="0">
                <a:solidFill>
                  <a:srgbClr val="C00000"/>
                </a:solidFill>
              </a:rPr>
              <a:t>ALL options include</a:t>
            </a:r>
          </a:p>
          <a:p>
            <a:pPr defTabSz="914400">
              <a:spcBef>
                <a:spcPts val="0"/>
              </a:spcBef>
              <a:buClrTx/>
            </a:pPr>
            <a:r>
              <a:rPr lang="en-US" sz="3000" dirty="0">
                <a:solidFill>
                  <a:srgbClr val="C00000"/>
                </a:solidFill>
              </a:rPr>
              <a:t>Interview with your faculty to determine what El skills are most predictive of success in your program</a:t>
            </a:r>
          </a:p>
          <a:p>
            <a:pPr defTabSz="914400">
              <a:spcBef>
                <a:spcPts val="0"/>
              </a:spcBef>
              <a:buClrTx/>
            </a:pPr>
            <a:r>
              <a:rPr lang="en-US" sz="3000" dirty="0">
                <a:solidFill>
                  <a:srgbClr val="C00000"/>
                </a:solidFill>
              </a:rPr>
              <a:t>1-7 scoring rubrics to ensure reliability &amp; validity</a:t>
            </a:r>
          </a:p>
          <a:p>
            <a:pPr defTabSz="914400">
              <a:spcBef>
                <a:spcPts val="0"/>
              </a:spcBef>
              <a:buClrTx/>
            </a:pPr>
            <a:r>
              <a:rPr lang="en-US" sz="3000" dirty="0">
                <a:solidFill>
                  <a:srgbClr val="C00000"/>
                </a:solidFill>
              </a:rPr>
              <a:t>Checklist of El skills present or absent</a:t>
            </a:r>
          </a:p>
          <a:p>
            <a:pPr defTabSz="914400">
              <a:spcBef>
                <a:spcPts val="0"/>
              </a:spcBef>
              <a:buClrTx/>
            </a:pPr>
            <a:r>
              <a:rPr lang="en-US" sz="3000" dirty="0">
                <a:solidFill>
                  <a:srgbClr val="C00000"/>
                </a:solidFill>
              </a:rPr>
              <a:t>Training for faculty to use the system</a:t>
            </a:r>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127216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1020762"/>
          </a:xfrm>
        </p:spPr>
        <p:txBody>
          <a:bodyPr>
            <a:noAutofit/>
          </a:bodyPr>
          <a:lstStyle/>
          <a:p>
            <a:r>
              <a:rPr lang="en-US" sz="4400"/>
              <a:t>Emotional Intelligence Interview for NA Applicants </a:t>
            </a:r>
          </a:p>
        </p:txBody>
      </p:sp>
      <p:sp>
        <p:nvSpPr>
          <p:cNvPr id="3" name="Content Placeholder 2"/>
          <p:cNvSpPr>
            <a:spLocks noGrp="1"/>
          </p:cNvSpPr>
          <p:nvPr>
            <p:ph idx="1"/>
          </p:nvPr>
        </p:nvSpPr>
        <p:spPr>
          <a:xfrm>
            <a:off x="584200" y="1447801"/>
            <a:ext cx="8140700" cy="4495800"/>
          </a:xfrm>
        </p:spPr>
        <p:txBody>
          <a:bodyPr>
            <a:normAutofit lnSpcReduction="10000"/>
          </a:bodyPr>
          <a:lstStyle/>
          <a:p>
            <a:r>
              <a:rPr lang="en-US" dirty="0"/>
              <a:t>4-10 questions El questions developed</a:t>
            </a:r>
          </a:p>
          <a:p>
            <a:r>
              <a:rPr lang="en-US" dirty="0"/>
              <a:t>1-7 Behaviorally Anchored Rating Scales (BARS)</a:t>
            </a:r>
          </a:p>
          <a:p>
            <a:pPr marL="0" indent="0">
              <a:buNone/>
            </a:pPr>
            <a:r>
              <a:rPr lang="en-US" dirty="0"/>
              <a:t>	used to judge overall effectiveness of answers </a:t>
            </a:r>
          </a:p>
          <a:p>
            <a:r>
              <a:rPr lang="en-US" dirty="0"/>
              <a:t>	EI behaviors relevant to the question (see  </a:t>
            </a:r>
          </a:p>
          <a:p>
            <a:pPr marL="0" indent="0">
              <a:buNone/>
            </a:pPr>
            <a:r>
              <a:rPr lang="en-US" dirty="0"/>
              <a:t>	examples below) are noted as present or not</a:t>
            </a:r>
          </a:p>
          <a:p>
            <a:pPr lvl="1"/>
            <a:r>
              <a:rPr lang="en-US" dirty="0"/>
              <a:t>Reality testing – collected relevant information; considered facts and information; made objective decision that fit facts</a:t>
            </a:r>
          </a:p>
          <a:p>
            <a:pPr lvl="1"/>
            <a:r>
              <a:rPr lang="en-US" dirty="0"/>
              <a:t>Self-regard – accepted feedback without defensiveness; acknowledged own mistakes</a:t>
            </a:r>
          </a:p>
        </p:txBody>
      </p:sp>
      <p:sp>
        <p:nvSpPr>
          <p:cNvPr id="4" name="Footer Placeholder 3"/>
          <p:cNvSpPr>
            <a:spLocks noGrp="1"/>
          </p:cNvSpPr>
          <p:nvPr>
            <p:ph type="ftr" sz="quarter" idx="11"/>
          </p:nvPr>
        </p:nvSpPr>
        <p:spPr/>
        <p:txBody>
          <a:bodyPr/>
          <a:lstStyle/>
          <a:p>
            <a:pPr>
              <a:defRPr/>
            </a:pPr>
            <a:r>
              <a:rPr lang="en-US"/>
              <a:t>copyright 2013, all rights reserved</a:t>
            </a:r>
          </a:p>
        </p:txBody>
      </p:sp>
      <p:pic>
        <p:nvPicPr>
          <p:cNvPr id="5" name="Picture 4"/>
          <p:cNvPicPr>
            <a:picLocks noChangeAspect="1"/>
          </p:cNvPicPr>
          <p:nvPr/>
        </p:nvPicPr>
        <p:blipFill>
          <a:blip r:embed="rId2"/>
          <a:stretch>
            <a:fillRect/>
          </a:stretch>
        </p:blipFill>
        <p:spPr>
          <a:xfrm>
            <a:off x="7239000" y="772827"/>
            <a:ext cx="1485900" cy="2514600"/>
          </a:xfrm>
          <a:prstGeom prst="rect">
            <a:avLst/>
          </a:prstGeom>
        </p:spPr>
      </p:pic>
    </p:spTree>
    <p:extLst>
      <p:ext uri="{BB962C8B-B14F-4D97-AF65-F5344CB8AC3E}">
        <p14:creationId xmlns:p14="http://schemas.microsoft.com/office/powerpoint/2010/main" val="1635220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14375"/>
          </a:xfrm>
        </p:spPr>
        <p:txBody>
          <a:bodyPr>
            <a:noAutofit/>
          </a:bodyPr>
          <a:lstStyle/>
          <a:p>
            <a:r>
              <a:rPr lang="en-US" sz="4400" dirty="0"/>
              <a:t>Sample El Question &amp; El Scales</a:t>
            </a:r>
          </a:p>
        </p:txBody>
      </p:sp>
      <p:sp>
        <p:nvSpPr>
          <p:cNvPr id="3" name="Content Placeholder 2"/>
          <p:cNvSpPr>
            <a:spLocks noGrp="1"/>
          </p:cNvSpPr>
          <p:nvPr>
            <p:ph idx="1"/>
          </p:nvPr>
        </p:nvSpPr>
        <p:spPr>
          <a:xfrm>
            <a:off x="584200" y="989014"/>
            <a:ext cx="8001000" cy="5137150"/>
          </a:xfrm>
        </p:spPr>
        <p:txBody>
          <a:bodyPr>
            <a:normAutofit lnSpcReduction="10000"/>
          </a:bodyPr>
          <a:lstStyle/>
          <a:p>
            <a:r>
              <a:rPr lang="en-US"/>
              <a:t>Describe a work situation when you were working with others and the situation did not go well.  Describe the situation, what caused it to not go well, and what you did when you recognized it wasn’t going well. (problem solving, social responsibility, flexibility, empathy, self-regard, stress tolerance) </a:t>
            </a:r>
          </a:p>
          <a:p>
            <a:r>
              <a:rPr lang="en-US"/>
              <a:t>Note, If the student is applying at the completion of undergraduate studies, change the question to </a:t>
            </a:r>
            <a:r>
              <a:rPr lang="en-US" sz="2400" i="1"/>
              <a:t>“Describe a team project in your undergraduate studies that was important to you and did not go well. Describe the situation, what caused it to not go well, and what you did when you recognized it wasn’t going well.</a:t>
            </a:r>
            <a:r>
              <a:rPr lang="en-US" sz="2400"/>
              <a:t>  </a:t>
            </a:r>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486976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92162"/>
          </a:xfrm>
        </p:spPr>
        <p:txBody>
          <a:bodyPr>
            <a:normAutofit fontScale="90000"/>
          </a:bodyPr>
          <a:lstStyle/>
          <a:p>
            <a:r>
              <a:rPr lang="en-US"/>
              <a:t>Sample Written Question: Use on Application or Interview Day</a:t>
            </a:r>
          </a:p>
        </p:txBody>
      </p:sp>
      <p:sp>
        <p:nvSpPr>
          <p:cNvPr id="3" name="Content Placeholder 2"/>
          <p:cNvSpPr>
            <a:spLocks noGrp="1"/>
          </p:cNvSpPr>
          <p:nvPr>
            <p:ph idx="1"/>
          </p:nvPr>
        </p:nvSpPr>
        <p:spPr>
          <a:xfrm>
            <a:off x="584200" y="1371599"/>
            <a:ext cx="8001000" cy="4419601"/>
          </a:xfrm>
        </p:spPr>
        <p:txBody>
          <a:bodyPr>
            <a:normAutofit/>
          </a:bodyPr>
          <a:lstStyle/>
          <a:p>
            <a:r>
              <a:rPr lang="en-US" sz="3200" dirty="0"/>
              <a:t>EXAMPLE: Tell us about a time you got feedback from someone else that you disagreed with. What was the situation, what was the feedback and what did you do? (reality testing, self-regard, self-actualization, assertiveness, empathy) </a:t>
            </a:r>
          </a:p>
          <a:p>
            <a:r>
              <a:rPr lang="en-US" sz="3200" dirty="0"/>
              <a:t>Any El question developed for the interview can be converted to a written question </a:t>
            </a:r>
          </a:p>
          <a:p>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4875218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563562"/>
          </a:xfrm>
        </p:spPr>
        <p:txBody>
          <a:bodyPr>
            <a:normAutofit fontScale="90000"/>
          </a:bodyPr>
          <a:lstStyle/>
          <a:p>
            <a:r>
              <a:rPr lang="en-US"/>
              <a:t>Role Play (Simulation) for Assessing EI</a:t>
            </a:r>
          </a:p>
        </p:txBody>
      </p:sp>
      <p:sp>
        <p:nvSpPr>
          <p:cNvPr id="3" name="Content Placeholder 2"/>
          <p:cNvSpPr>
            <a:spLocks noGrp="1"/>
          </p:cNvSpPr>
          <p:nvPr>
            <p:ph idx="1"/>
          </p:nvPr>
        </p:nvSpPr>
        <p:spPr>
          <a:xfrm>
            <a:off x="584200" y="990600"/>
            <a:ext cx="8001000" cy="4800601"/>
          </a:xfrm>
        </p:spPr>
        <p:txBody>
          <a:bodyPr>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Example: A current graduate student or faculty member will act as the patient.  The applicant is given the following information:  Ms. Adams is awaiting heart surgery with her husband and daughter. They are anxious about the surgery and about the anesthesia.  You are about to meet with them.  (NOTE, programs may supply information about what drugs will be used if they want to do so.)</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The “patient” is given specific wording to use with each applicant that shows fear and mild distrust of the anesthetist.  Depending on how the applicant responds, the patient is instructed to 1) elevate her concerns and become more resistant, 2) continue at the initial level of concern and remain skeptical, or 3) de-escalate her concerns and become cooperative.    </a:t>
            </a:r>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570446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custDataLst>
              <p:tags r:id="rId1"/>
            </p:custDataLst>
          </p:nvPr>
        </p:nvSpPr>
        <p:spPr/>
        <p:txBody>
          <a:bodyPr>
            <a:normAutofit fontScale="90000"/>
          </a:bodyPr>
          <a:lstStyle/>
          <a:p>
            <a:r>
              <a:rPr lang="en-US"/>
              <a:t>How important is EQ (EI) to your career success?</a:t>
            </a:r>
          </a:p>
        </p:txBody>
      </p:sp>
      <p:sp>
        <p:nvSpPr>
          <p:cNvPr id="14339" name="Rectangle 3"/>
          <p:cNvSpPr>
            <a:spLocks noGrp="1" noChangeArrowheads="1"/>
          </p:cNvSpPr>
          <p:nvPr>
            <p:ph idx="1"/>
            <p:custDataLst>
              <p:tags r:id="rId2"/>
            </p:custDataLst>
          </p:nvPr>
        </p:nvSpPr>
        <p:spPr>
          <a:xfrm>
            <a:off x="609600" y="1295400"/>
            <a:ext cx="8077200" cy="4495800"/>
          </a:xfrm>
        </p:spPr>
        <p:txBody>
          <a:bodyPr>
            <a:normAutofit/>
          </a:bodyPr>
          <a:lstStyle/>
          <a:p>
            <a:pPr marL="0" indent="0">
              <a:buNone/>
            </a:pPr>
            <a:r>
              <a:rPr lang="en-US" sz="3600"/>
              <a:t>On average, how much success</a:t>
            </a:r>
            <a:r>
              <a:rPr lang="en-US" sz="36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3600" b="1" i="1">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within a career </a:t>
            </a:r>
            <a:r>
              <a:rPr lang="en-US" sz="3600"/>
              <a:t>is due to your EQ or emotional quotient?</a:t>
            </a:r>
          </a:p>
          <a:p>
            <a:pPr marL="0" indent="0">
              <a:buNone/>
            </a:pPr>
            <a:r>
              <a:rPr lang="en-US" sz="3600"/>
              <a:t>	a.  5%</a:t>
            </a:r>
          </a:p>
          <a:p>
            <a:pPr marL="0" indent="0">
              <a:buNone/>
            </a:pPr>
            <a:r>
              <a:rPr lang="en-US" sz="3600"/>
              <a:t>	b.  10%</a:t>
            </a:r>
          </a:p>
          <a:p>
            <a:pPr marL="0" indent="0">
              <a:buNone/>
            </a:pPr>
            <a:r>
              <a:rPr lang="en-US" sz="3600"/>
              <a:t>	c.   20%</a:t>
            </a:r>
          </a:p>
          <a:p>
            <a:pPr marL="0" indent="0">
              <a:buNone/>
            </a:pPr>
            <a:r>
              <a:rPr lang="en-US" sz="3600"/>
              <a:t>	d.   30%</a:t>
            </a:r>
          </a:p>
          <a:p>
            <a:pPr marL="0" indent="0">
              <a:buNone/>
            </a:pPr>
            <a:endParaRPr lang="en-US"/>
          </a:p>
          <a:p>
            <a:pPr marL="0" indent="0">
              <a:buNone/>
            </a:pPr>
            <a:endParaRPr lang="en-US"/>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118825566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792162"/>
          </a:xfrm>
        </p:spPr>
        <p:txBody>
          <a:bodyPr>
            <a:normAutofit fontScale="90000"/>
          </a:bodyPr>
          <a:lstStyle/>
          <a:p>
            <a:r>
              <a:rPr lang="en-US"/>
              <a:t>INFUSING El INTO CURRICULA, PROGRAMS</a:t>
            </a:r>
          </a:p>
        </p:txBody>
      </p:sp>
      <p:sp>
        <p:nvSpPr>
          <p:cNvPr id="3" name="Content Placeholder 2"/>
          <p:cNvSpPr>
            <a:spLocks noGrp="1"/>
          </p:cNvSpPr>
          <p:nvPr>
            <p:ph idx="1"/>
          </p:nvPr>
        </p:nvSpPr>
        <p:spPr>
          <a:xfrm>
            <a:off x="533400" y="1066800"/>
            <a:ext cx="8051800" cy="4800601"/>
          </a:xfrm>
        </p:spPr>
        <p:txBody>
          <a:bodyPr>
            <a:normAutofit fontScale="92500"/>
          </a:bodyPr>
          <a:lstStyle/>
          <a:p>
            <a:pPr>
              <a:buFont typeface="Wingdings" charset="2"/>
              <a:buChar char="ü"/>
            </a:pPr>
            <a:r>
              <a:rPr lang="en-US" b="1"/>
              <a:t>Professional Development Seminars or Workshops</a:t>
            </a:r>
          </a:p>
          <a:p>
            <a:pPr lvl="1"/>
            <a:r>
              <a:rPr lang="en-US"/>
              <a:t>Review case studies that required El skills</a:t>
            </a:r>
          </a:p>
          <a:p>
            <a:pPr lvl="1"/>
            <a:r>
              <a:rPr lang="en-US"/>
              <a:t>Have students complete a reliable and valid emotional intelligence assessment and create a development plan </a:t>
            </a:r>
          </a:p>
          <a:p>
            <a:pPr lvl="1"/>
            <a:r>
              <a:rPr lang="en-US"/>
              <a:t>EI units could be added to relevant courses or required activities such as simulations, discussion boards</a:t>
            </a:r>
          </a:p>
          <a:p>
            <a:pPr>
              <a:buFont typeface="Wingdings" charset="2"/>
              <a:buChar char="ü"/>
            </a:pPr>
            <a:r>
              <a:rPr lang="en-US" b="1"/>
              <a:t>Remediation</a:t>
            </a:r>
            <a:r>
              <a:rPr lang="en-US"/>
              <a:t> – if a student is performing poorly, part of the action plan for improvement should address El skills </a:t>
            </a:r>
          </a:p>
          <a:p>
            <a:pPr>
              <a:buFont typeface="Wingdings" charset="2"/>
              <a:buChar char="ü"/>
            </a:pPr>
            <a:r>
              <a:rPr lang="en-US" b="1"/>
              <a:t>Assessment of Clinical Effectiveness </a:t>
            </a:r>
            <a:r>
              <a:rPr lang="mr-IN"/>
              <a:t>–</a:t>
            </a:r>
            <a:r>
              <a:rPr lang="en-US"/>
              <a:t> a checklist of El skills is provided to preceptors to give feedback to the students (</a:t>
            </a:r>
            <a:r>
              <a:rPr lang="en-US" err="1"/>
              <a:t>Korrel</a:t>
            </a:r>
            <a:r>
              <a:rPr lang="en-US"/>
              <a:t> has developed this list!)  </a:t>
            </a:r>
          </a:p>
          <a:p>
            <a:pPr lvl="1"/>
            <a:endParaRPr lang="en-US"/>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6280059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3154362"/>
          </a:xfrm>
        </p:spPr>
        <p:txBody>
          <a:bodyPr>
            <a:normAutofit/>
          </a:bodyPr>
          <a:lstStyle/>
          <a:p>
            <a:pPr algn="ctr"/>
            <a:r>
              <a:rPr lang="en-US">
                <a:solidFill>
                  <a:srgbClr val="FF0000"/>
                </a:solidFill>
              </a:rPr>
              <a:t>Want to learn more? </a:t>
            </a:r>
            <a:br>
              <a:rPr lang="en-US">
                <a:solidFill>
                  <a:srgbClr val="FF0000"/>
                </a:solidFill>
              </a:rPr>
            </a:br>
            <a:r>
              <a:rPr lang="en-US">
                <a:solidFill>
                  <a:srgbClr val="FF0000"/>
                </a:solidFill>
              </a:rPr>
              <a:t>Contact Korrel Kanoy at 919-452-7130; kkanoy@developmentalassociates.com</a:t>
            </a:r>
          </a:p>
        </p:txBody>
      </p:sp>
      <p:sp>
        <p:nvSpPr>
          <p:cNvPr id="3" name="Content Placeholder 2"/>
          <p:cNvSpPr>
            <a:spLocks noGrp="1"/>
          </p:cNvSpPr>
          <p:nvPr>
            <p:ph idx="1"/>
          </p:nvPr>
        </p:nvSpPr>
        <p:spPr>
          <a:xfrm>
            <a:off x="584200" y="3124199"/>
            <a:ext cx="8001000" cy="2590801"/>
          </a:xfrm>
        </p:spPr>
        <p:txBody>
          <a:bodyPr>
            <a:normAutofit/>
          </a:bodyPr>
          <a:lstStyle/>
          <a:p>
            <a:pPr marL="0" indent="0" algn="ctr">
              <a:buNone/>
            </a:pPr>
            <a:r>
              <a:rPr lang="en-US" sz="4800"/>
              <a:t>QUESTIONS?</a:t>
            </a:r>
          </a:p>
          <a:p>
            <a:pPr marL="0" indent="0" algn="ctr">
              <a:buNone/>
            </a:pPr>
            <a:endParaRPr lang="en-US" sz="2400"/>
          </a:p>
          <a:p>
            <a:pPr marL="0" indent="0">
              <a:buNone/>
            </a:pPr>
            <a:r>
              <a:rPr lang="en-US" sz="2400"/>
              <a:t>All references for citations in this PowerPoint are listed in the reference handout. </a:t>
            </a:r>
          </a:p>
          <a:p>
            <a:pPr marL="0" indent="0" algn="ctr">
              <a:buNone/>
            </a:pPr>
            <a:endParaRPr lang="en-US" sz="4800"/>
          </a:p>
        </p:txBody>
      </p:sp>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28827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381000" y="228600"/>
            <a:ext cx="8382000" cy="2057400"/>
          </a:xfrm>
        </p:spPr>
        <p:txBody>
          <a:bodyPr>
            <a:normAutofit/>
          </a:bodyPr>
          <a:lstStyle/>
          <a:p>
            <a:pPr eaLnBrk="1" hangingPunct="1">
              <a:defRPr/>
            </a:pPr>
            <a:r>
              <a:rPr lang="en-US" sz="4000" dirty="0"/>
              <a:t>EI And The Brain</a:t>
            </a:r>
            <a:br>
              <a:rPr lang="en-US" sz="2800" dirty="0">
                <a:latin typeface="+mn-lt"/>
              </a:rPr>
            </a:br>
            <a:r>
              <a:rPr lang="en-US" sz="2800" b="1" dirty="0">
                <a:latin typeface="+mn-lt"/>
                <a:cs typeface="Calibri" pitchFamily="34" charset="0"/>
              </a:rPr>
              <a:t>Emotions </a:t>
            </a:r>
            <a:r>
              <a:rPr lang="en-US" sz="2800" dirty="0">
                <a:latin typeface="+mn-lt"/>
                <a:cs typeface="Calibri" pitchFamily="34" charset="0"/>
              </a:rPr>
              <a:t>begin in the limbic area but need to be processed in the frontal lobe for intelligent responses  </a:t>
            </a:r>
            <a:br>
              <a:rPr lang="en-US" sz="2800" dirty="0">
                <a:latin typeface="+mn-lt"/>
                <a:cs typeface="Calibri" pitchFamily="34" charset="0"/>
              </a:rPr>
            </a:br>
            <a:r>
              <a:rPr lang="en-US" sz="2800" dirty="0">
                <a:latin typeface="+mn-lt"/>
                <a:cs typeface="Calibri" pitchFamily="34" charset="0"/>
              </a:rPr>
              <a:t>or else </a:t>
            </a:r>
            <a:r>
              <a:rPr lang="en-US" sz="2800" dirty="0">
                <a:solidFill>
                  <a:srgbClr val="FF0000"/>
                </a:solidFill>
                <a:latin typeface="+mn-lt"/>
                <a:cs typeface="Calibri" pitchFamily="34" charset="0"/>
              </a:rPr>
              <a:t>hijacking occurs, which limits responses to </a:t>
            </a:r>
            <a:endParaRPr lang="en-US" sz="2800" dirty="0">
              <a:latin typeface="+mn-lt"/>
              <a:cs typeface="Calibri" pitchFamily="34" charset="0"/>
            </a:endParaRPr>
          </a:p>
        </p:txBody>
      </p:sp>
      <p:sp>
        <p:nvSpPr>
          <p:cNvPr id="10244" name="Text Box 6"/>
          <p:cNvSpPr txBox="1">
            <a:spLocks noChangeArrowheads="1"/>
          </p:cNvSpPr>
          <p:nvPr/>
        </p:nvSpPr>
        <p:spPr bwMode="auto">
          <a:xfrm>
            <a:off x="5715000" y="2209800"/>
            <a:ext cx="3200400" cy="2123658"/>
          </a:xfrm>
          <a:prstGeom prst="rect">
            <a:avLst/>
          </a:prstGeom>
          <a:noFill/>
          <a:ln w="9525">
            <a:noFill/>
            <a:miter lim="800000"/>
            <a:headEnd/>
            <a:tailEnd/>
          </a:ln>
        </p:spPr>
        <p:txBody>
          <a:bodyPr wrap="square">
            <a:spAutoFit/>
          </a:bodyPr>
          <a:lstStyle/>
          <a:p>
            <a:pPr>
              <a:buFont typeface="Arial" pitchFamily="34" charset="0"/>
              <a:buChar char="•"/>
            </a:pPr>
            <a:r>
              <a:rPr lang="en-US" sz="2800" dirty="0">
                <a:solidFill>
                  <a:srgbClr val="FF0000"/>
                </a:solidFill>
                <a:ea typeface="Calibri" pitchFamily="34" charset="0"/>
                <a:cs typeface="Calibri" pitchFamily="34" charset="0"/>
              </a:rPr>
              <a:t>Flee</a:t>
            </a:r>
          </a:p>
          <a:p>
            <a:pPr>
              <a:buFont typeface="Arial" pitchFamily="34" charset="0"/>
              <a:buChar char="•"/>
            </a:pPr>
            <a:r>
              <a:rPr lang="en-US" sz="2800" dirty="0">
                <a:solidFill>
                  <a:srgbClr val="FF0000"/>
                </a:solidFill>
                <a:ea typeface="Calibri" pitchFamily="34" charset="0"/>
                <a:cs typeface="Calibri" pitchFamily="34" charset="0"/>
              </a:rPr>
              <a:t>Freeze</a:t>
            </a:r>
          </a:p>
          <a:p>
            <a:pPr>
              <a:buFont typeface="Arial" pitchFamily="34" charset="0"/>
              <a:buChar char="•"/>
            </a:pPr>
            <a:r>
              <a:rPr lang="en-US" sz="2800" dirty="0">
                <a:solidFill>
                  <a:srgbClr val="FF0000"/>
                </a:solidFill>
                <a:ea typeface="Calibri" pitchFamily="34" charset="0"/>
                <a:cs typeface="Calibri" pitchFamily="34" charset="0"/>
              </a:rPr>
              <a:t>Fight</a:t>
            </a:r>
          </a:p>
          <a:p>
            <a:pPr>
              <a:buFont typeface="Arial" pitchFamily="34" charset="0"/>
              <a:buChar char="•"/>
            </a:pPr>
            <a:r>
              <a:rPr lang="en-US" sz="2800" dirty="0">
                <a:ea typeface="Calibri" pitchFamily="34" charset="0"/>
                <a:cs typeface="Calibri" pitchFamily="34" charset="0"/>
              </a:rPr>
              <a:t>Nurture</a:t>
            </a:r>
          </a:p>
          <a:p>
            <a:pPr>
              <a:buFont typeface="Arial" pitchFamily="34" charset="0"/>
              <a:buChar char="•"/>
            </a:pPr>
            <a:endParaRPr lang="en-US" sz="2000" dirty="0">
              <a:latin typeface="Arial Narrow" pitchFamily="34" charset="0"/>
            </a:endParaRPr>
          </a:p>
        </p:txBody>
      </p:sp>
      <p:pic>
        <p:nvPicPr>
          <p:cNvPr id="10245" name="Picture 4" descr="http://scienceblogs.com/neurotopia/amygdala.jpg"/>
          <p:cNvPicPr>
            <a:picLocks noChangeAspect="1" noChangeArrowheads="1"/>
          </p:cNvPicPr>
          <p:nvPr/>
        </p:nvPicPr>
        <p:blipFill>
          <a:blip r:embed="rId3" cstate="print"/>
          <a:srcRect/>
          <a:stretch>
            <a:fillRect/>
          </a:stretch>
        </p:blipFill>
        <p:spPr bwMode="auto">
          <a:xfrm>
            <a:off x="1066800" y="2286000"/>
            <a:ext cx="4170219" cy="3505200"/>
          </a:xfrm>
          <a:prstGeom prst="rect">
            <a:avLst/>
          </a:prstGeom>
          <a:noFill/>
          <a:ln w="9525">
            <a:noFill/>
            <a:miter lim="800000"/>
            <a:headEnd/>
            <a:tailEnd/>
          </a:ln>
        </p:spPr>
      </p:pic>
      <p:sp>
        <p:nvSpPr>
          <p:cNvPr id="6" name="TextBox 5"/>
          <p:cNvSpPr txBox="1"/>
          <p:nvPr/>
        </p:nvSpPr>
        <p:spPr>
          <a:xfrm>
            <a:off x="7924800" y="6172200"/>
            <a:ext cx="685800" cy="369332"/>
          </a:xfrm>
          <a:prstGeom prst="rect">
            <a:avLst/>
          </a:prstGeom>
          <a:noFill/>
        </p:spPr>
        <p:txBody>
          <a:bodyPr wrap="square" rtlCol="0">
            <a:spAutoFit/>
          </a:bodyPr>
          <a:lstStyle/>
          <a:p>
            <a:r>
              <a:rPr lang="en-US"/>
              <a:t>1.6</a:t>
            </a:r>
          </a:p>
        </p:txBody>
      </p:sp>
    </p:spTree>
    <p:extLst>
      <p:ext uri="{BB962C8B-B14F-4D97-AF65-F5344CB8AC3E}">
        <p14:creationId xmlns:p14="http://schemas.microsoft.com/office/powerpoint/2010/main" val="227654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How many emotions occur in one day?</a:t>
            </a:r>
          </a:p>
        </p:txBody>
      </p:sp>
      <p:pic>
        <p:nvPicPr>
          <p:cNvPr id="7" name="Content Placeholder 6"/>
          <p:cNvPicPr>
            <a:picLocks noGrp="1" noChangeAspect="1"/>
          </p:cNvPicPr>
          <p:nvPr>
            <p:ph idx="1"/>
          </p:nvPr>
        </p:nvPicPr>
        <p:blipFill>
          <a:blip r:embed="rId3"/>
          <a:srcRect t="11779" b="11779"/>
          <a:stretch>
            <a:fillRect/>
          </a:stretch>
        </p:blipFill>
        <p:spPr>
          <a:xfrm>
            <a:off x="584200" y="1295401"/>
            <a:ext cx="8001000" cy="4419600"/>
          </a:xfrm>
        </p:spPr>
      </p:pic>
      <p:sp>
        <p:nvSpPr>
          <p:cNvPr id="3" name="TextBox 2"/>
          <p:cNvSpPr txBox="1"/>
          <p:nvPr/>
        </p:nvSpPr>
        <p:spPr>
          <a:xfrm>
            <a:off x="2719559" y="2609284"/>
            <a:ext cx="184666" cy="369332"/>
          </a:xfrm>
          <a:prstGeom prst="rect">
            <a:avLst/>
          </a:prstGeom>
          <a:noFill/>
        </p:spPr>
        <p:txBody>
          <a:bodyPr wrap="none" rtlCol="0">
            <a:spAutoFit/>
          </a:bodyPr>
          <a:lstStyle/>
          <a:p>
            <a:endParaRPr lang="en-US"/>
          </a:p>
        </p:txBody>
      </p:sp>
      <p:sp>
        <p:nvSpPr>
          <p:cNvPr id="2" name="Footer Placeholder 1"/>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4093950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Autofit/>
          </a:bodyPr>
          <a:lstStyle/>
          <a:p>
            <a:r>
              <a:rPr lang="en-US" sz="3600"/>
              <a:t>Do emotions </a:t>
            </a:r>
            <a:r>
              <a:rPr lang="en-US" sz="3600">
                <a:solidFill>
                  <a:srgbClr val="FF0000"/>
                </a:solidFill>
              </a:rPr>
              <a:t>ever</a:t>
            </a:r>
            <a:r>
              <a:rPr lang="en-US" sz="3600"/>
              <a:t> affect your decisions or actions? </a:t>
            </a:r>
            <a:r>
              <a:rPr lang="en-US" sz="2800">
                <a:solidFill>
                  <a:srgbClr val="FF0000"/>
                </a:solidFill>
              </a:rPr>
              <a:t>NEED TO AVOID EMOTIONAL HIJACKING! </a:t>
            </a:r>
          </a:p>
        </p:txBody>
      </p:sp>
      <p:pic>
        <p:nvPicPr>
          <p:cNvPr id="2" name="Content Placeholder 1"/>
          <p:cNvPicPr>
            <a:picLocks noGrp="1" noChangeAspect="1"/>
          </p:cNvPicPr>
          <p:nvPr>
            <p:ph idx="1"/>
          </p:nvPr>
        </p:nvPicPr>
        <p:blipFill>
          <a:blip r:embed="rId4"/>
          <a:srcRect l="502" r="502"/>
          <a:stretch>
            <a:fillRect/>
          </a:stretch>
        </p:blipFill>
        <p:spPr>
          <a:xfrm>
            <a:off x="914400" y="1729513"/>
            <a:ext cx="7467600" cy="3909287"/>
          </a:xfrm>
        </p:spPr>
      </p:pic>
      <p:sp>
        <p:nvSpPr>
          <p:cNvPr id="4" name="Footer Placeholder 3"/>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3128052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274638"/>
            <a:ext cx="8001000" cy="1325562"/>
          </a:xfrm>
        </p:spPr>
        <p:txBody>
          <a:bodyPr>
            <a:normAutofit fontScale="90000"/>
          </a:bodyPr>
          <a:lstStyle/>
          <a:p>
            <a:pPr lvl="0"/>
            <a:r>
              <a:rPr lang="en-US"/>
              <a:t>When asked what El is, the best answer is </a:t>
            </a:r>
            <a:r>
              <a:rPr lang="mr-IN"/>
              <a:t>…</a:t>
            </a:r>
            <a:r>
              <a:rPr lang="en-US"/>
              <a:t> </a:t>
            </a:r>
            <a:r>
              <a:rPr lang="en-US" sz="4000" b="1">
                <a:solidFill>
                  <a:srgbClr val="C00000"/>
                </a:solidFill>
              </a:rPr>
              <a:t>A question!</a:t>
            </a:r>
            <a:br>
              <a:rPr lang="en-US" sz="4000" b="1">
                <a:solidFill>
                  <a:srgbClr val="C00000"/>
                </a:solidFill>
              </a:rPr>
            </a:br>
            <a:r>
              <a:rPr lang="en-US"/>
              <a:t> </a:t>
            </a:r>
          </a:p>
        </p:txBody>
      </p:sp>
      <p:sp>
        <p:nvSpPr>
          <p:cNvPr id="4" name="Content Placeholder 3"/>
          <p:cNvSpPr>
            <a:spLocks noGrp="1"/>
          </p:cNvSpPr>
          <p:nvPr>
            <p:ph idx="1"/>
          </p:nvPr>
        </p:nvSpPr>
        <p:spPr>
          <a:xfrm>
            <a:off x="584200" y="1295400"/>
            <a:ext cx="8001000" cy="4572001"/>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a:t>Do you want to </a:t>
            </a:r>
            <a:endParaRPr lang="en-US"/>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a:t>Communicate effectively with others?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a:t>Understand yourself, what motivates you, what hinders you, why you are (or not) confident etc.?</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a:t>Work effectively with others?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a:t>Make excellent decisions?</a:t>
            </a:r>
          </a:p>
          <a:p>
            <a:pPr marL="514350" marR="0" lvl="0" indent="-514350" defTabSz="914400" eaLnBrk="1" fontAlgn="auto" latinLnBrk="0" hangingPunct="1">
              <a:lnSpc>
                <a:spcPct val="100000"/>
              </a:lnSpc>
              <a:spcBef>
                <a:spcPts val="0"/>
              </a:spcBef>
              <a:spcAft>
                <a:spcPts val="0"/>
              </a:spcAft>
              <a:buClrTx/>
              <a:buSzTx/>
              <a:buFontTx/>
              <a:buAutoNum type="arabicPeriod"/>
              <a:tabLst/>
              <a:defRPr/>
            </a:pPr>
            <a:r>
              <a:rPr lang="en-US"/>
              <a:t>Manage your stress well and AVOID getting hijacked by others’ actions?   </a:t>
            </a:r>
          </a:p>
          <a:p>
            <a:pPr marL="0" marR="0" lvl="0" indent="0" defTabSz="914400" eaLnBrk="1" fontAlgn="auto" latinLnBrk="0" hangingPunct="1">
              <a:lnSpc>
                <a:spcPct val="100000"/>
              </a:lnSpc>
              <a:spcBef>
                <a:spcPts val="0"/>
              </a:spcBef>
              <a:spcAft>
                <a:spcPts val="0"/>
              </a:spcAft>
              <a:buClrTx/>
              <a:buSzTx/>
              <a:buNone/>
              <a:tabLst/>
              <a:defRPr/>
            </a:pPr>
            <a:r>
              <a:rPr lang="en-US">
                <a:solidFill>
                  <a:srgbClr val="C00000"/>
                </a:solidFill>
              </a:rPr>
              <a:t>IF the answer is yes, you want high emotional intelligence!</a:t>
            </a:r>
            <a:r>
              <a:rPr lang="en-US"/>
              <a:t> </a:t>
            </a:r>
          </a:p>
        </p:txBody>
      </p:sp>
      <p:sp>
        <p:nvSpPr>
          <p:cNvPr id="3" name="Footer Placeholder 2"/>
          <p:cNvSpPr>
            <a:spLocks noGrp="1"/>
          </p:cNvSpPr>
          <p:nvPr>
            <p:ph type="ftr" sz="quarter" idx="11"/>
          </p:nvPr>
        </p:nvSpPr>
        <p:spPr/>
        <p:txBody>
          <a:bodyPr/>
          <a:lstStyle/>
          <a:p>
            <a:pPr>
              <a:defRPr/>
            </a:pPr>
            <a:r>
              <a:rPr lang="en-US"/>
              <a:t>copyright 2013, all rights reserved</a:t>
            </a:r>
          </a:p>
        </p:txBody>
      </p:sp>
    </p:spTree>
    <p:extLst>
      <p:ext uri="{BB962C8B-B14F-4D97-AF65-F5344CB8AC3E}">
        <p14:creationId xmlns:p14="http://schemas.microsoft.com/office/powerpoint/2010/main" val="2057897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45&quot;/&gt;&lt;lineCharCount val=&quot;47&quot;/&gt;&lt;lineCharCount val=&quot;36&quot;/&gt;&lt;lineCharCount val=&quot;9&quot;/&gt;&lt;lineCharCount val=&quot;4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3&quot;/&gt;&lt;lineCharCount val=&quot;20&quot;/&gt;&lt;lineCharCount val=&quot;26&quot;/&gt;&lt;lineCharCount val=&quot;20&quot;/&gt;&lt;lineCharCount val=&quot;20&quot;/&gt;&lt;lineCharCount val=&quot;3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6&quot;/&gt;&lt;lineCharCount val=&quot;29&quot;/&gt;&lt;lineCharCount val=&quot;33&quot;/&gt;&lt;lineCharCount val=&quot;44&quot;/&gt;&lt;lineCharCount val=&quot;14&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3&quot;/&gt;&lt;lineCharCount val=&quot;14&quot;/&gt;&lt;lineCharCount val=&quot;29&quot;/&gt;&lt;lineCharCount val=&quot;39&quot;/&gt;&lt;lineCharCount val=&quot;22&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39&quot;/&gt;&lt;lineCharCount val=&quot;23&quot;/&gt;&lt;lineCharCount val=&quot;18&quot;/&gt;&lt;lineCharCount val=&quot;1&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8&quot;/&gt;&lt;lineCharCount val=&quot;36&quot;/&gt;&lt;lineCharCount val=&quot;48&quot;/&gt;&lt;lineCharCount val=&quot;9&quot;/&gt;&lt;lineCharCount val=&quot;6&quot;/&gt;&lt;lineCharCount val=&quot;41&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2&quot;/&gt;&lt;lineCharCount val=&quot;27&quot;/&gt;&lt;lineCharCount val=&quot;22&quot;/&gt;&lt;lineCharCount val=&quot;42&quot;/&gt;&lt;lineCharCount val=&quot;11&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44&quot;/&gt;&lt;lineCharCount val=&quot;39&quot;/&gt;&lt;lineCharCount val=&quot;47&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6&quot;/&gt;&lt;lineCharCount val=&quot;44&quot;/&gt;&lt;lineCharCount val=&quot;32&quot;/&gt;&lt;lineCharCount val=&quot;42&quot;/&gt;&lt;lineCharCount val=&quot;1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7&quot;/&gt;&lt;lineCharCount val=&quot;40&quot;/&gt;&lt;lineCharCount val=&quot;35&quot;/&gt;&lt;lineCharCount val=&quot;1&quot;/&gt;&lt;lineCharCount val=&quot;1&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46&quot;/&gt;&lt;lineCharCount val=&quot;18&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9&quot;/&gt;&lt;lineCharCount val=&quot;25&quot;/&gt;&lt;lineCharCount val=&quot;23&quot;/&gt;&lt;lineCharCount val=&quot;19&quot;/&gt;&lt;lineCharCount val=&quot;16&quot;/&gt;&lt;lineChar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9&quot;/&gt;&lt;lineCharCount val=&quot;41&quot;/&gt;&lt;lineCharCount val=&quot;45&quot;/&gt;&lt;lineCharCount val=&quot;48&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35&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1&quot;/&gt;&lt;/TableIndex&gt;&lt;/ShapeTextInfo&gt;"/>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30850</TotalTime>
  <Words>3137</Words>
  <Application>Microsoft Macintosh PowerPoint</Application>
  <PresentationFormat>On-screen Show (4:3)</PresentationFormat>
  <Paragraphs>362</Paragraphs>
  <Slides>51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Arial Narrow</vt:lpstr>
      <vt:lpstr>Calibri</vt:lpstr>
      <vt:lpstr>Calibri (Body)</vt:lpstr>
      <vt:lpstr>Courier New</vt:lpstr>
      <vt:lpstr>Mangal</vt:lpstr>
      <vt:lpstr>Times New Roman</vt:lpstr>
      <vt:lpstr>Verdana</vt:lpstr>
      <vt:lpstr>Wingdings</vt:lpstr>
      <vt:lpstr>Default Theme</vt:lpstr>
      <vt:lpstr>You had me at “Hello”: Emotional Intelligence and its Applications to Selection and Developing Nurse Anesthetists ©</vt:lpstr>
      <vt:lpstr>An Overview of Today’s Session </vt:lpstr>
      <vt:lpstr>WHY EMOTIONAL INTELLIGENCE? </vt:lpstr>
      <vt:lpstr>POLL: How important is IQ to your success?</vt:lpstr>
      <vt:lpstr>How important is EQ (EI) to your career success?</vt:lpstr>
      <vt:lpstr>EI And The Brain Emotions begin in the limbic area but need to be processed in the frontal lobe for intelligent responses   or else hijacking occurs, which limits responses to </vt:lpstr>
      <vt:lpstr>How many emotions occur in one day?</vt:lpstr>
      <vt:lpstr>Do emotions ever affect your decisions or actions? NEED TO AVOID EMOTIONAL HIJACKING! </vt:lpstr>
      <vt:lpstr>When asked what El is, the best answer is … A question!  </vt:lpstr>
      <vt:lpstr>NURSING EFFECTIVENESS AND EMOTIONAL INTELLIGENCE </vt:lpstr>
      <vt:lpstr>El v. Academic Predictors of NA Grad Success</vt:lpstr>
      <vt:lpstr>El &amp; Anesthesia Student Success</vt:lpstr>
      <vt:lpstr>El Predicts Nursing Success</vt:lpstr>
      <vt:lpstr>Codier (2010)</vt:lpstr>
      <vt:lpstr>Codier (2010) continued</vt:lpstr>
      <vt:lpstr>Collins </vt:lpstr>
      <vt:lpstr>Health Care Success and EI</vt:lpstr>
      <vt:lpstr>El and Retention and Job Satisfaction</vt:lpstr>
      <vt:lpstr>Need to Include EI in NA Selection</vt:lpstr>
      <vt:lpstr>INTRODUCTION TO EMOTIONAL INTELLIGENCE </vt:lpstr>
      <vt:lpstr>3 Major Models of Emotional Intelligence</vt:lpstr>
      <vt:lpstr>The EQ-i2.0 Model</vt:lpstr>
      <vt:lpstr>SELF AWARENESS</vt:lpstr>
      <vt:lpstr>Emotional Self-awareness  (ESA)</vt:lpstr>
      <vt:lpstr>Self-regard</vt:lpstr>
      <vt:lpstr>Self-actualization</vt:lpstr>
      <vt:lpstr>SELF PERCEPTION (COMMUNICATION)</vt:lpstr>
      <vt:lpstr>Emotional Expression (EE)</vt:lpstr>
      <vt:lpstr>Independence</vt:lpstr>
      <vt:lpstr> Assertiveness </vt:lpstr>
      <vt:lpstr>INTERPERSONAL RELATIONSHIPS</vt:lpstr>
      <vt:lpstr>Interpersonal Relationships</vt:lpstr>
      <vt:lpstr>Empathy</vt:lpstr>
      <vt:lpstr> Social Responsibility </vt:lpstr>
      <vt:lpstr> DECISION MAKING </vt:lpstr>
      <vt:lpstr> Problem Solving </vt:lpstr>
      <vt:lpstr>Reality Testing</vt:lpstr>
      <vt:lpstr>Impulse Control</vt:lpstr>
      <vt:lpstr>STRESS MANAGEMENT </vt:lpstr>
      <vt:lpstr> Stress Tolerance</vt:lpstr>
      <vt:lpstr>Flexibility</vt:lpstr>
      <vt:lpstr>Optimism</vt:lpstr>
      <vt:lpstr>SELECTING FOR EMOTIONAL INTELLIGENCE IN THE GRADUATE ADMISSIONS PROCESS  </vt:lpstr>
      <vt:lpstr>Current Admission Methods Not Sufficient</vt:lpstr>
      <vt:lpstr>SELECTING STUDENTS: OPTIONS FOR INCLUDING Emotional Intelligence Screening!</vt:lpstr>
      <vt:lpstr>Emotional Intelligence Interview for NA Applicants </vt:lpstr>
      <vt:lpstr>Sample El Question &amp; El Scales</vt:lpstr>
      <vt:lpstr>Sample Written Question: Use on Application or Interview Day</vt:lpstr>
      <vt:lpstr>Role Play (Simulation) for Assessing EI</vt:lpstr>
      <vt:lpstr>INFUSING El INTO CURRICULA, PROGRAMS</vt:lpstr>
      <vt:lpstr>Want to learn more?  Contact Korrel Kanoy at 919-452-7130; kkanoy@developmentalassociates.com</vt:lpstr>
    </vt:vector>
  </TitlesOfParts>
  <Company>PEACE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 Lee</dc:creator>
  <cp:lastModifiedBy>Heather Lee</cp:lastModifiedBy>
  <cp:revision>279</cp:revision>
  <dcterms:created xsi:type="dcterms:W3CDTF">2013-02-26T23:11:09Z</dcterms:created>
  <dcterms:modified xsi:type="dcterms:W3CDTF">2020-06-04T21:03:03Z</dcterms:modified>
</cp:coreProperties>
</file>